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77" r:id="rId6"/>
    <p:sldId id="271" r:id="rId7"/>
    <p:sldId id="259" r:id="rId8"/>
    <p:sldId id="260" r:id="rId9"/>
    <p:sldId id="261" r:id="rId10"/>
    <p:sldId id="274" r:id="rId11"/>
    <p:sldId id="262" r:id="rId12"/>
    <p:sldId id="275" r:id="rId13"/>
    <p:sldId id="263" r:id="rId14"/>
    <p:sldId id="265" r:id="rId15"/>
    <p:sldId id="264" r:id="rId16"/>
    <p:sldId id="266" r:id="rId17"/>
    <p:sldId id="267" r:id="rId18"/>
    <p:sldId id="268" r:id="rId19"/>
    <p:sldId id="269" r:id="rId20"/>
    <p:sldId id="27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96" d="100"/>
          <a:sy n="96" d="100"/>
        </p:scale>
        <p:origin x="9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C5F59A-2BF8-45AE-A51A-F000B2F8DAF8}"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192909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5F59A-2BF8-45AE-A51A-F000B2F8DAF8}"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141655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5F59A-2BF8-45AE-A51A-F000B2F8DAF8}"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5646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5F59A-2BF8-45AE-A51A-F000B2F8DAF8}"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182642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C5F59A-2BF8-45AE-A51A-F000B2F8DAF8}"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161674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C5F59A-2BF8-45AE-A51A-F000B2F8DAF8}"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222417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C5F59A-2BF8-45AE-A51A-F000B2F8DAF8}"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97476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C5F59A-2BF8-45AE-A51A-F000B2F8DAF8}"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287223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5F59A-2BF8-45AE-A51A-F000B2F8DAF8}"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329435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C5F59A-2BF8-45AE-A51A-F000B2F8DAF8}"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370546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C5F59A-2BF8-45AE-A51A-F000B2F8DAF8}"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83386-0D71-430B-818B-5A1B4B9D225A}" type="slidenum">
              <a:rPr lang="en-US" smtClean="0"/>
              <a:t>‹#›</a:t>
            </a:fld>
            <a:endParaRPr lang="en-US"/>
          </a:p>
        </p:txBody>
      </p:sp>
    </p:spTree>
    <p:extLst>
      <p:ext uri="{BB962C8B-B14F-4D97-AF65-F5344CB8AC3E}">
        <p14:creationId xmlns:p14="http://schemas.microsoft.com/office/powerpoint/2010/main" val="87874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5F59A-2BF8-45AE-A51A-F000B2F8DAF8}"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83386-0D71-430B-818B-5A1B4B9D225A}" type="slidenum">
              <a:rPr lang="en-US" smtClean="0"/>
              <a:t>‹#›</a:t>
            </a:fld>
            <a:endParaRPr lang="en-US"/>
          </a:p>
        </p:txBody>
      </p:sp>
    </p:spTree>
    <p:extLst>
      <p:ext uri="{BB962C8B-B14F-4D97-AF65-F5344CB8AC3E}">
        <p14:creationId xmlns:p14="http://schemas.microsoft.com/office/powerpoint/2010/main" val="2773599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emilypost.com/wp-content/uploads/2015/06/formal_place_setting.gi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emilypost.com/wp-content/uploads/2015/06/Basic-place-setting.gi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emilypost.com/wp-content/uploads/2015/06/informal_place_setting.gi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4-H&lt;/strong&gt; Cloverbud Lesson: Teaching Kids to &lt;strong&gt;Set&lt;/strong&gt; A &lt;strong&gt;Table&lt;/strong&gt; - The Pinke Post"/>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017"/>
          <a:stretch/>
        </p:blipFill>
        <p:spPr>
          <a:xfrm>
            <a:off x="1104900" y="1005839"/>
            <a:ext cx="9677400" cy="5546775"/>
          </a:xfrm>
          <a:prstGeom prst="rect">
            <a:avLst/>
          </a:prstGeom>
        </p:spPr>
      </p:pic>
      <p:sp>
        <p:nvSpPr>
          <p:cNvPr id="2" name="Title 1"/>
          <p:cNvSpPr>
            <a:spLocks noGrp="1"/>
          </p:cNvSpPr>
          <p:nvPr>
            <p:ph type="ctrTitle"/>
          </p:nvPr>
        </p:nvSpPr>
        <p:spPr>
          <a:xfrm>
            <a:off x="1371600" y="-563101"/>
            <a:ext cx="9144000" cy="2387600"/>
          </a:xfrm>
        </p:spPr>
        <p:txBody>
          <a:bodyPr>
            <a:normAutofit/>
          </a:bodyPr>
          <a:lstStyle/>
          <a:p>
            <a:r>
              <a:rPr lang="en-US" sz="4800" b="1" dirty="0">
                <a:solidFill>
                  <a:srgbClr val="7030A0"/>
                </a:solidFill>
                <a:latin typeface="Bernard MT Condensed" panose="02050806060905020404" pitchFamily="18" charset="0"/>
              </a:rPr>
              <a:t>Food Show Table</a:t>
            </a:r>
            <a:br>
              <a:rPr lang="en-US" b="1" dirty="0">
                <a:solidFill>
                  <a:srgbClr val="7030A0"/>
                </a:solidFill>
                <a:latin typeface="Bernard MT Condensed" panose="02050806060905020404" pitchFamily="18" charset="0"/>
              </a:rPr>
            </a:br>
            <a:endParaRPr lang="en-US" b="1" dirty="0">
              <a:solidFill>
                <a:srgbClr val="7030A0"/>
              </a:solidFill>
              <a:latin typeface="Bernard MT Condensed" panose="02050806060905020404" pitchFamily="18" charset="0"/>
            </a:endParaRPr>
          </a:p>
        </p:txBody>
      </p:sp>
    </p:spTree>
    <p:extLst>
      <p:ext uri="{BB962C8B-B14F-4D97-AF65-F5344CB8AC3E}">
        <p14:creationId xmlns:p14="http://schemas.microsoft.com/office/powerpoint/2010/main" val="221124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 y="415973"/>
            <a:ext cx="11094720" cy="6163226"/>
          </a:xfrm>
          <a:prstGeom prst="rect">
            <a:avLst/>
          </a:prstGeom>
        </p:spPr>
        <p:txBody>
          <a:bodyPr wrap="square">
            <a:spAutoFit/>
          </a:bodyPr>
          <a:lstStyle/>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(c) Napkin:</a:t>
            </a:r>
            <a:r>
              <a:rPr lang="en-US" sz="2800" dirty="0">
                <a:latin typeface="Arial Narrow" panose="020B0606020202030204" pitchFamily="34" charset="0"/>
                <a:ea typeface="Times New Roman" panose="02020603050405020304" pitchFamily="18" charset="0"/>
                <a:cs typeface="Times New Roman" panose="02020603050405020304" pitchFamily="18" charset="0"/>
              </a:rPr>
              <a:t> The napkin is folded or put in a napkin ring and placed either to the left of the forks or on the center of the dinner plate. Sometimes, a folded napkin is placed under the forks.</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(d) Dinner Knife: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The dinner knife is set immediately to the right of the plate, cutting edge facing inward. (If the main course is meat, a steak knife can take the place of the dinner knife.) At an informal meal, the dinner knife may be used for all courses, but a dirty knife should never be placed on the table, placemat or tablecloth.</a:t>
            </a:r>
          </a:p>
          <a:p>
            <a:pPr>
              <a:lnSpc>
                <a:spcPct val="107000"/>
              </a:lnSpc>
              <a:spcAft>
                <a:spcPts val="1440"/>
              </a:spcAft>
            </a:pPr>
            <a:r>
              <a:rPr lang="en-US" sz="2800" b="1" i="1" dirty="0">
                <a:latin typeface="Arial Narrow" panose="020B0606020202030204" pitchFamily="34" charset="0"/>
              </a:rPr>
              <a:t>(e) Spoons: </a:t>
            </a:r>
            <a:r>
              <a:rPr lang="en-US" sz="2800" dirty="0">
                <a:latin typeface="Arial Narrow" panose="020B0606020202030204" pitchFamily="34" charset="0"/>
              </a:rPr>
              <a:t>Spoons go to the right of the knife. In our illustration, soup is being served first, so the soup spoon goes to the far (outside) right of the dinner knife; the teaspoon or dessert spoon, which will be used last, goes to the left (inside) of the soup spoon, next to the dinner knife.</a:t>
            </a:r>
          </a:p>
          <a:p>
            <a:pPr>
              <a:lnSpc>
                <a:spcPct val="107000"/>
              </a:lnSpc>
              <a:spcAft>
                <a:spcPts val="1440"/>
              </a:spcAft>
            </a:pPr>
            <a:endParaRPr lang="en-US" sz="2800" dirty="0">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52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612167"/>
            <a:ext cx="11689080" cy="5667064"/>
          </a:xfrm>
          <a:prstGeom prst="rect">
            <a:avLst/>
          </a:prstGeom>
        </p:spPr>
        <p:txBody>
          <a:bodyPr wrap="square">
            <a:spAutoFit/>
          </a:bodyPr>
          <a:lstStyle/>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(f) Glasses: </a:t>
            </a:r>
            <a:r>
              <a:rPr lang="en-US" sz="2800" dirty="0">
                <a:latin typeface="Arial Narrow" panose="020B0606020202030204" pitchFamily="34" charset="0"/>
                <a:ea typeface="Times New Roman" panose="02020603050405020304" pitchFamily="18" charset="0"/>
                <a:cs typeface="Times New Roman" panose="02020603050405020304" pitchFamily="18" charset="0"/>
              </a:rPr>
              <a:t>Drinking glasses of any kind — water, wine, juice, iced tea — are placed at the top right of the dinner plate, above the knives and spoons.</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dirty="0">
                <a:latin typeface="Arial Narrow" panose="020B0606020202030204" pitchFamily="34" charset="0"/>
                <a:ea typeface="Times New Roman" panose="02020603050405020304" pitchFamily="18" charset="0"/>
                <a:cs typeface="Times New Roman" panose="02020603050405020304" pitchFamily="18" charset="0"/>
              </a:rPr>
              <a:t>Other dishes and utensils are optional, depending on what is being served, but may include:</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(g) Salad Plate:</a:t>
            </a:r>
            <a:r>
              <a:rPr lang="en-US" sz="2800" i="1" dirty="0">
                <a:latin typeface="Arial Narrow" panose="020B0606020202030204" pitchFamily="34" charset="0"/>
                <a:ea typeface="Times New Roman" panose="02020603050405020304" pitchFamily="18" charset="0"/>
                <a:cs typeface="Times New Roman" panose="02020603050405020304" pitchFamily="18" charset="0"/>
              </a:rPr>
              <a:t>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This is placed to the left of the forks. If salad is to be eaten with the meal, you can forgo the salad plate and serve it directly on the dinner plate. However, if the entree contains gravy or anything runny, it is better to serve the salad on a separate plate to keep things neater.</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(h) Bread Plate with Butter Knife: </a:t>
            </a:r>
            <a:r>
              <a:rPr lang="en-US" sz="2800" dirty="0">
                <a:latin typeface="Arial Narrow" panose="020B0606020202030204" pitchFamily="34" charset="0"/>
                <a:ea typeface="Times New Roman" panose="02020603050405020304" pitchFamily="18" charset="0"/>
                <a:cs typeface="Times New Roman" panose="02020603050405020304" pitchFamily="18" charset="0"/>
              </a:rPr>
              <a:t>If used, the bread plate goes above the forks, with the butter knife placed diagonally across the edge of the plate, handle on the right side, and blade facing down.</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7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22418"/>
            <a:ext cx="11719560" cy="5162311"/>
          </a:xfrm>
          <a:prstGeom prst="rect">
            <a:avLst/>
          </a:prstGeom>
        </p:spPr>
        <p:txBody>
          <a:bodyPr wrap="square">
            <a:spAutoFit/>
          </a:bodyPr>
          <a:lstStyle/>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a:t>
            </a:r>
            <a:r>
              <a:rPr lang="en-US" sz="2800" b="1" i="1" dirty="0" err="1">
                <a:latin typeface="Arial Narrow" panose="020B0606020202030204" pitchFamily="34" charset="0"/>
                <a:ea typeface="Times New Roman" panose="02020603050405020304" pitchFamily="18" charset="0"/>
                <a:cs typeface="Times New Roman" panose="02020603050405020304" pitchFamily="18" charset="0"/>
              </a:rPr>
              <a:t>i</a:t>
            </a: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 Dessert Spoon and Fork: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These can be placed either horizontally above the dinner plate (the spoon on top with its handle facing to the right; the fork below with its handle facing left); or beside the plate. If placed beside the plate, the fork goes on the left side, closest to the plate (because it will be the last fork used), and the spoon goes on the right side of the plate, to the right of the dinner knife, and to the left of the soup spoon.</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2800" b="1" i="1" dirty="0">
                <a:latin typeface="Arial Narrow" panose="020B0606020202030204" pitchFamily="34" charset="0"/>
                <a:ea typeface="Times New Roman" panose="02020603050405020304" pitchFamily="18" charset="0"/>
              </a:rPr>
              <a:t>(j) Coffee Cup and Saucer: </a:t>
            </a:r>
            <a:r>
              <a:rPr lang="en-US" sz="2800" dirty="0">
                <a:latin typeface="Arial Narrow" panose="020B0606020202030204" pitchFamily="34" charset="0"/>
                <a:ea typeface="Times New Roman" panose="02020603050405020304" pitchFamily="18" charset="0"/>
              </a:rPr>
              <a:t>Our illustration shows a table setting that would be common in a restaurant serving a large number of people at once, with coffee being served during the meal. The coffee cup and saucer are placed above and to the right of the knife and spoons. At home, most people serve coffee after the meal. In that case, the cups and saucers are brought to the table and placed above and to the right of the knives and spoons.</a:t>
            </a:r>
            <a:endParaRPr lang="en-US" sz="2800" dirty="0">
              <a:latin typeface="Arial Narrow" panose="020B0606020202030204" pitchFamily="34" charset="0"/>
            </a:endParaRPr>
          </a:p>
        </p:txBody>
      </p:sp>
    </p:spTree>
    <p:extLst>
      <p:ext uri="{BB962C8B-B14F-4D97-AF65-F5344CB8AC3E}">
        <p14:creationId xmlns:p14="http://schemas.microsoft.com/office/powerpoint/2010/main" val="375404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 y="415252"/>
            <a:ext cx="11689080" cy="577915"/>
          </a:xfrm>
          <a:prstGeom prst="rect">
            <a:avLst/>
          </a:prstGeom>
          <a:solidFill>
            <a:srgbClr val="7030A0"/>
          </a:solidFill>
        </p:spPr>
        <p:txBody>
          <a:bodyPr wrap="square">
            <a:spAutoFit/>
          </a:bodyPr>
          <a:lstStyle/>
          <a:p>
            <a:pPr algn="ctr">
              <a:lnSpc>
                <a:spcPct val="107000"/>
              </a:lnSpc>
              <a:spcAft>
                <a:spcPts val="600"/>
              </a:spcAft>
            </a:pPr>
            <a:r>
              <a:rPr lang="en-US" sz="3200" dirty="0">
                <a:solidFill>
                  <a:schemeClr val="bg1"/>
                </a:solidFill>
                <a:latin typeface="Bernard MT Condensed" panose="02050806060905020404" pitchFamily="18" charset="0"/>
                <a:ea typeface="Times New Roman" panose="02020603050405020304" pitchFamily="18" charset="0"/>
                <a:cs typeface="Helvetica" panose="020B0604020202020204" pitchFamily="34" charset="0"/>
              </a:rPr>
              <a:t>The Formal Place Setting</a:t>
            </a:r>
            <a:endParaRPr lang="en-US" sz="3200" dirty="0">
              <a:solidFill>
                <a:schemeClr val="bg1"/>
              </a:solidFill>
              <a:effectLst/>
              <a:latin typeface="Bernard MT Condensed" panose="020508060609050204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88620" y="1331776"/>
            <a:ext cx="11399520" cy="4169347"/>
          </a:xfrm>
          <a:prstGeom prst="rect">
            <a:avLst/>
          </a:prstGeom>
        </p:spPr>
        <p:txBody>
          <a:bodyPr wrap="square">
            <a:spAutoFit/>
          </a:bodyPr>
          <a:lstStyle/>
          <a:p>
            <a:pPr>
              <a:lnSpc>
                <a:spcPct val="107000"/>
              </a:lnSpc>
              <a:spcAft>
                <a:spcPts val="1440"/>
              </a:spcAft>
            </a:pPr>
            <a:r>
              <a:rPr lang="en-US" sz="2800" dirty="0">
                <a:latin typeface="Arial Narrow" panose="020B0606020202030204" pitchFamily="34" charset="0"/>
                <a:ea typeface="Times New Roman" panose="02020603050405020304" pitchFamily="18" charset="0"/>
                <a:cs typeface="Times New Roman" panose="02020603050405020304" pitchFamily="18" charset="0"/>
              </a:rPr>
              <a:t>The formal place setting is used at home for a meal of more than three courses, such as a dinner party or a holiday meal.</a:t>
            </a:r>
          </a:p>
          <a:p>
            <a:pPr marL="457200" indent="-457200">
              <a:lnSpc>
                <a:spcPct val="107000"/>
              </a:lnSpc>
              <a:spcAft>
                <a:spcPts val="1440"/>
              </a:spcAft>
              <a:buFont typeface="Arial" panose="020B0604020202020204" pitchFamily="34" charset="0"/>
              <a:buChar char="•"/>
            </a:pPr>
            <a:r>
              <a:rPr lang="en-US" sz="2800" dirty="0">
                <a:latin typeface="Arial Narrow" panose="020B0606020202030204" pitchFamily="34" charset="0"/>
                <a:ea typeface="Times New Roman" panose="02020603050405020304" pitchFamily="18" charset="0"/>
                <a:cs typeface="Times New Roman" panose="02020603050405020304" pitchFamily="18" charset="0"/>
              </a:rPr>
              <a:t> It’s simply the informal place setting taken to the next level, adding glassware, dishes, and utensils for the foods and beverages served with the additional courses. </a:t>
            </a:r>
          </a:p>
          <a:p>
            <a:pPr marL="457200" indent="-457200">
              <a:lnSpc>
                <a:spcPct val="107000"/>
              </a:lnSpc>
              <a:spcAft>
                <a:spcPts val="1440"/>
              </a:spcAft>
              <a:buFont typeface="Arial" panose="020B0604020202020204" pitchFamily="34" charset="0"/>
              <a:buChar char="•"/>
            </a:pPr>
            <a:r>
              <a:rPr lang="en-US" sz="2800" dirty="0">
                <a:latin typeface="Arial Narrow" panose="020B0606020202030204" pitchFamily="34" charset="0"/>
                <a:ea typeface="Times New Roman" panose="02020603050405020304" pitchFamily="18" charset="0"/>
                <a:cs typeface="Times New Roman" panose="02020603050405020304" pitchFamily="18" charset="0"/>
              </a:rPr>
              <a:t>It’s also used at high-end restaurants that serve multiple courses.</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endParaRPr lang="en-US" dirty="0">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1440"/>
              </a:spcAft>
            </a:pPr>
            <a:endParaRPr lang="en-US" dirty="0">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82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 y="239858"/>
            <a:ext cx="11170920" cy="6427272"/>
          </a:xfrm>
          <a:prstGeom prst="rect">
            <a:avLst/>
          </a:prstGeom>
        </p:spPr>
        <p:txBody>
          <a:bodyPr wrap="square">
            <a:spAutoFit/>
          </a:bodyPr>
          <a:lstStyle/>
          <a:p>
            <a:pPr marL="457200" indent="-457200">
              <a:lnSpc>
                <a:spcPct val="107000"/>
              </a:lnSpc>
              <a:spcAft>
                <a:spcPts val="1440"/>
              </a:spcAft>
              <a:buFont typeface="Arial" panose="020B0604020202020204" pitchFamily="34" charset="0"/>
              <a:buChar char="•"/>
            </a:pPr>
            <a:r>
              <a:rPr lang="en-US" sz="3200" dirty="0">
                <a:latin typeface="Arial Narrow" panose="020B0606020202030204" pitchFamily="34" charset="0"/>
                <a:ea typeface="Times New Roman" panose="02020603050405020304" pitchFamily="18" charset="0"/>
                <a:cs typeface="Times New Roman" panose="02020603050405020304" pitchFamily="18" charset="0"/>
              </a:rPr>
              <a:t>Everything on your table should be crisp and sparkling. White linens are still considered the most formal but colored, or patterned tablecloths or placemats, and napkins can be just as elegant. </a:t>
            </a:r>
          </a:p>
          <a:p>
            <a:pPr marL="457200" indent="-457200">
              <a:lnSpc>
                <a:spcPct val="107000"/>
              </a:lnSpc>
              <a:spcAft>
                <a:spcPts val="1440"/>
              </a:spcAft>
              <a:buFont typeface="Arial" panose="020B0604020202020204" pitchFamily="34" charset="0"/>
              <a:buChar char="•"/>
            </a:pPr>
            <a:r>
              <a:rPr lang="en-US" sz="3200" dirty="0">
                <a:latin typeface="Arial Narrow" panose="020B0606020202030204" pitchFamily="34" charset="0"/>
                <a:ea typeface="Times New Roman" panose="02020603050405020304" pitchFamily="18" charset="0"/>
                <a:cs typeface="Times New Roman" panose="02020603050405020304" pitchFamily="18" charset="0"/>
              </a:rPr>
              <a:t>Other possible elements include candles, a centerpiece or multiple flower arrangements, and place cards. </a:t>
            </a:r>
          </a:p>
          <a:p>
            <a:pPr marL="457200" indent="-457200">
              <a:lnSpc>
                <a:spcPct val="107000"/>
              </a:lnSpc>
              <a:spcAft>
                <a:spcPts val="1440"/>
              </a:spcAft>
              <a:buFont typeface="Arial" panose="020B0604020202020204" pitchFamily="34" charset="0"/>
              <a:buChar char="•"/>
            </a:pPr>
            <a:r>
              <a:rPr lang="en-US" sz="3200" dirty="0">
                <a:latin typeface="Arial Narrow" panose="020B0606020202030204" pitchFamily="34" charset="0"/>
                <a:ea typeface="Times New Roman" panose="02020603050405020304" pitchFamily="18" charset="0"/>
                <a:cs typeface="Times New Roman" panose="02020603050405020304" pitchFamily="18" charset="0"/>
              </a:rPr>
              <a:t>Placemats (if used) are entered in front of each chair, about one to two inches from the edge of the table.</a:t>
            </a:r>
          </a:p>
          <a:p>
            <a:pPr marL="457200" indent="-457200">
              <a:lnSpc>
                <a:spcPct val="107000"/>
              </a:lnSpc>
              <a:spcAft>
                <a:spcPts val="1440"/>
              </a:spcAft>
              <a:buFont typeface="Arial" panose="020B0604020202020204" pitchFamily="34" charset="0"/>
              <a:buChar char="•"/>
            </a:pPr>
            <a:r>
              <a:rPr lang="en-US" sz="3200" dirty="0">
                <a:latin typeface="Arial Narrow" panose="020B0606020202030204" pitchFamily="34" charset="0"/>
                <a:ea typeface="Times New Roman" panose="02020603050405020304" pitchFamily="18" charset="0"/>
                <a:cs typeface="Times New Roman" panose="02020603050405020304" pitchFamily="18" charset="0"/>
              </a:rPr>
              <a:t> A tablecloth is spread to hang evenly on each end and on the sides. The average drop is 12 to 18 inches, but don’t worry if it is a little long or short—you don’t want it hanging too low, or it will end up in the diners’ laps.</a:t>
            </a: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561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29541"/>
            <a:ext cx="11521440" cy="5104090"/>
          </a:xfrm>
          <a:prstGeom prst="rect">
            <a:avLst/>
          </a:prstGeom>
        </p:spPr>
        <p:txBody>
          <a:bodyPr wrap="square">
            <a:spAutoFit/>
          </a:bodyPr>
          <a:lstStyle/>
          <a:p>
            <a:pPr>
              <a:lnSpc>
                <a:spcPct val="107000"/>
              </a:lnSpc>
              <a:spcAft>
                <a:spcPts val="1440"/>
              </a:spcAft>
            </a:pPr>
            <a:r>
              <a:rPr lang="en-US" sz="2800" b="1" dirty="0">
                <a:latin typeface="Arial Narrow" panose="020B0606020202030204" pitchFamily="34" charset="0"/>
                <a:ea typeface="Times New Roman" panose="02020603050405020304" pitchFamily="18" charset="0"/>
                <a:cs typeface="Times New Roman" panose="02020603050405020304" pitchFamily="18" charset="0"/>
              </a:rPr>
              <a:t>The most formal table is strictly symmetrical:</a:t>
            </a:r>
          </a:p>
          <a:p>
            <a:pPr marL="457200" indent="-457200">
              <a:lnSpc>
                <a:spcPct val="107000"/>
              </a:lnSpc>
              <a:spcAft>
                <a:spcPts val="1440"/>
              </a:spcAft>
              <a:buFont typeface="Arial" panose="020B0604020202020204" pitchFamily="34" charset="0"/>
              <a:buChar char="•"/>
            </a:pPr>
            <a:r>
              <a:rPr lang="en-US" sz="2800" dirty="0">
                <a:latin typeface="Arial Narrow" panose="020B0606020202030204" pitchFamily="34" charset="0"/>
                <a:ea typeface="Times New Roman" panose="02020603050405020304" pitchFamily="18" charset="0"/>
                <a:cs typeface="Times New Roman" panose="02020603050405020304" pitchFamily="18" charset="0"/>
              </a:rPr>
              <a:t> Centerpiece in the exact center, an even number of candlesticks, place settings spaced evenly around the table, </a:t>
            </a:r>
          </a:p>
          <a:p>
            <a:pPr marL="457200" indent="-457200">
              <a:lnSpc>
                <a:spcPct val="107000"/>
              </a:lnSpc>
              <a:spcAft>
                <a:spcPts val="1440"/>
              </a:spcAft>
              <a:buFont typeface="Arial" panose="020B0604020202020204" pitchFamily="34" charset="0"/>
              <a:buChar char="•"/>
            </a:pPr>
            <a:r>
              <a:rPr lang="en-US" sz="2800" dirty="0">
                <a:latin typeface="Arial Narrow" panose="020B0606020202030204" pitchFamily="34" charset="0"/>
                <a:ea typeface="Times New Roman" panose="02020603050405020304" pitchFamily="18" charset="0"/>
                <a:cs typeface="Times New Roman" panose="02020603050405020304" pitchFamily="18" charset="0"/>
              </a:rPr>
              <a:t>Silverware lined up and at the same distance from the edge of the table. </a:t>
            </a:r>
          </a:p>
          <a:p>
            <a:pPr marL="457200" indent="-457200">
              <a:lnSpc>
                <a:spcPct val="107000"/>
              </a:lnSpc>
              <a:spcAft>
                <a:spcPts val="1440"/>
              </a:spcAft>
              <a:buFont typeface="Arial" panose="020B0604020202020204" pitchFamily="34" charset="0"/>
              <a:buChar char="•"/>
            </a:pPr>
            <a:r>
              <a:rPr lang="en-US" sz="2800" dirty="0">
                <a:latin typeface="Arial Narrow" panose="020B0606020202030204" pitchFamily="34" charset="0"/>
                <a:ea typeface="Times New Roman" panose="02020603050405020304" pitchFamily="18" charset="0"/>
                <a:cs typeface="Times New Roman" panose="02020603050405020304" pitchFamily="18" charset="0"/>
              </a:rPr>
              <a:t>The space not taken up by place settings is your available real estate. </a:t>
            </a:r>
          </a:p>
          <a:p>
            <a:pPr marL="457200" indent="-457200">
              <a:lnSpc>
                <a:spcPct val="107000"/>
              </a:lnSpc>
              <a:spcAft>
                <a:spcPts val="1440"/>
              </a:spcAft>
              <a:buFont typeface="Arial" panose="020B0604020202020204" pitchFamily="34" charset="0"/>
              <a:buChar char="•"/>
            </a:pPr>
            <a:r>
              <a:rPr lang="en-US" sz="2800" dirty="0">
                <a:latin typeface="Arial Narrow" panose="020B0606020202030204" pitchFamily="34" charset="0"/>
                <a:ea typeface="Times New Roman" panose="02020603050405020304" pitchFamily="18" charset="0"/>
                <a:cs typeface="Times New Roman" panose="02020603050405020304" pitchFamily="18" charset="0"/>
              </a:rPr>
              <a:t>Feel free to vary flower arrangements and decorations as you like, creating a balanced and </a:t>
            </a:r>
            <a:r>
              <a:rPr lang="en-US" sz="2800">
                <a:latin typeface="Arial Narrow" panose="020B0606020202030204" pitchFamily="34" charset="0"/>
                <a:ea typeface="Times New Roman" panose="02020603050405020304" pitchFamily="18" charset="0"/>
                <a:cs typeface="Times New Roman" panose="02020603050405020304" pitchFamily="18" charset="0"/>
              </a:rPr>
              <a:t>pleasing table.</a:t>
            </a:r>
            <a:endParaRPr lang="en-US" sz="2800" dirty="0">
              <a:latin typeface="Arial Narrow" panose="020B0606020202030204" pitchFamily="34" charset="0"/>
              <a:ea typeface="Times New Roman" panose="02020603050405020304" pitchFamily="18" charset="0"/>
              <a:cs typeface="Times New Roman" panose="02020603050405020304" pitchFamily="18" charset="0"/>
            </a:endParaRPr>
          </a:p>
          <a:p>
            <a:pPr marL="457200" indent="-457200">
              <a:lnSpc>
                <a:spcPct val="107000"/>
              </a:lnSpc>
              <a:spcAft>
                <a:spcPts val="1440"/>
              </a:spcAft>
              <a:buFont typeface="Arial" panose="020B0604020202020204" pitchFamily="34" charset="0"/>
              <a:buChar char="•"/>
            </a:pPr>
            <a:r>
              <a:rPr lang="en-US" sz="2800" dirty="0">
                <a:latin typeface="Arial Narrow" panose="020B0606020202030204" pitchFamily="34" charset="0"/>
                <a:ea typeface="Times New Roman" panose="02020603050405020304" pitchFamily="18" charset="0"/>
                <a:cs typeface="Times New Roman" panose="02020603050405020304" pitchFamily="18" charset="0"/>
              </a:rPr>
              <a:t> Be careful not to overcrowd the table, and arrange your decorations so diners seated opposite can see each other.</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460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mal_place_setti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58240"/>
            <a:ext cx="7711440" cy="4983480"/>
          </a:xfrm>
          <a:prstGeom prst="rect">
            <a:avLst/>
          </a:prstGeom>
          <a:noFill/>
          <a:ln>
            <a:noFill/>
          </a:ln>
        </p:spPr>
      </p:pic>
    </p:spTree>
    <p:extLst>
      <p:ext uri="{BB962C8B-B14F-4D97-AF65-F5344CB8AC3E}">
        <p14:creationId xmlns:p14="http://schemas.microsoft.com/office/powerpoint/2010/main" val="292295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 y="582508"/>
            <a:ext cx="11750040" cy="5026504"/>
          </a:xfrm>
          <a:prstGeom prst="rect">
            <a:avLst/>
          </a:prstGeom>
        </p:spPr>
        <p:txBody>
          <a:bodyPr wrap="square">
            <a:spAutoFit/>
          </a:bodyPr>
          <a:lstStyle/>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(a) Service Plate: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This large plate, also called a charger, serves as an under-plate for the plate holding the first course, which will be brought to the table. When the first course is cleared, the service plate remains in place for any other courses, such as a soup course, until the plate holding the entrée is served, at which point the two plates are exchanged. The charger may serve as the under-plate for several courses that precede the entrée.</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(b) Butter Plate: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The small butter plate is placed above the forks at the left of the place setting.</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(c) Dinner Fork: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The largest of the forks, also called the place fork, is placed on the left of the plate. Other smaller forks for other courses are arranged to the left or right of the dinner fork, according to when they will be used.</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95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 y="681856"/>
            <a:ext cx="11003280" cy="4566058"/>
          </a:xfrm>
          <a:prstGeom prst="rect">
            <a:avLst/>
          </a:prstGeom>
        </p:spPr>
        <p:txBody>
          <a:bodyPr wrap="square">
            <a:spAutoFit/>
          </a:bodyPr>
          <a:lstStyle/>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(d) Fish Fork: </a:t>
            </a:r>
            <a:r>
              <a:rPr lang="en-US" sz="2800" dirty="0">
                <a:latin typeface="Arial Narrow" panose="020B0606020202030204" pitchFamily="34" charset="0"/>
                <a:ea typeface="Times New Roman" panose="02020603050405020304" pitchFamily="18" charset="0"/>
                <a:cs typeface="Times New Roman" panose="02020603050405020304" pitchFamily="18" charset="0"/>
              </a:rPr>
              <a:t>If there is a fish course, this small fork is placed to the left of the dinner fork because it is the first fork used.</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(e) Salad Fork: </a:t>
            </a:r>
            <a:r>
              <a:rPr lang="en-US" sz="2800" dirty="0">
                <a:latin typeface="Arial Narrow" panose="020B0606020202030204" pitchFamily="34" charset="0"/>
                <a:ea typeface="Times New Roman" panose="02020603050405020304" pitchFamily="18" charset="0"/>
                <a:cs typeface="Times New Roman" panose="02020603050405020304" pitchFamily="18" charset="0"/>
              </a:rPr>
              <a:t>If the salad is served after the entrée, the small salad fork is placed to the right of the dinner fork, next to the plate. If the salad is to be served first and fish second, then the forks would be arranged (left to right): salad fork, fish fork, dinner fork.</a:t>
            </a:r>
          </a:p>
          <a:p>
            <a:r>
              <a:rPr lang="en-US" sz="2800" b="1" i="1" dirty="0">
                <a:latin typeface="Arial Narrow" panose="020B0606020202030204" pitchFamily="34" charset="0"/>
              </a:rPr>
              <a:t>(f)Dinner Knife:</a:t>
            </a:r>
            <a:r>
              <a:rPr lang="en-US" sz="2800" i="1" dirty="0">
                <a:latin typeface="Arial Narrow" panose="020B0606020202030204" pitchFamily="34" charset="0"/>
              </a:rPr>
              <a:t> </a:t>
            </a:r>
            <a:r>
              <a:rPr lang="en-US" sz="2800" dirty="0">
                <a:latin typeface="Arial Narrow" panose="020B0606020202030204" pitchFamily="34" charset="0"/>
              </a:rPr>
              <a:t>The large dinner knife is placed to the right of the dinner plate.</a:t>
            </a:r>
          </a:p>
          <a:p>
            <a:r>
              <a:rPr lang="en-US" sz="2800" b="1" i="1" dirty="0">
                <a:latin typeface="Arial Narrow" panose="020B0606020202030204" pitchFamily="34" charset="0"/>
              </a:rPr>
              <a:t>(g) Fish Knife:</a:t>
            </a:r>
            <a:r>
              <a:rPr lang="en-US" sz="2800" i="1" dirty="0">
                <a:latin typeface="Arial Narrow" panose="020B0606020202030204" pitchFamily="34" charset="0"/>
              </a:rPr>
              <a:t> </a:t>
            </a:r>
            <a:r>
              <a:rPr lang="en-US" sz="2800" dirty="0">
                <a:latin typeface="Arial Narrow" panose="020B0606020202030204" pitchFamily="34" charset="0"/>
              </a:rPr>
              <a:t>The specially shaped fish knife goes to the right of the dinner knife.</a:t>
            </a:r>
          </a:p>
          <a:p>
            <a:pPr>
              <a:lnSpc>
                <a:spcPct val="107000"/>
              </a:lnSpc>
              <a:spcAft>
                <a:spcPts val="1440"/>
              </a:spcAft>
            </a:pP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509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 y="586918"/>
            <a:ext cx="11673840" cy="5907451"/>
          </a:xfrm>
          <a:prstGeom prst="rect">
            <a:avLst/>
          </a:prstGeom>
        </p:spPr>
        <p:txBody>
          <a:bodyPr wrap="square">
            <a:spAutoFit/>
          </a:bodyPr>
          <a:lstStyle/>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(h) Salad Knife</a:t>
            </a:r>
            <a:r>
              <a:rPr lang="en-US" sz="2800" i="1" dirty="0">
                <a:latin typeface="Arial Narrow" panose="020B0606020202030204" pitchFamily="34" charset="0"/>
                <a:ea typeface="Times New Roman" panose="02020603050405020304" pitchFamily="18" charset="0"/>
                <a:cs typeface="Times New Roman" panose="02020603050405020304" pitchFamily="18" charset="0"/>
              </a:rPr>
              <a:t> (Note: there is no salad knife in the illustration):</a:t>
            </a:r>
            <a:r>
              <a:rPr lang="en-US" sz="2800" dirty="0">
                <a:latin typeface="Arial Narrow" panose="020B0606020202030204" pitchFamily="34" charset="0"/>
                <a:ea typeface="Times New Roman" panose="02020603050405020304" pitchFamily="18" charset="0"/>
                <a:cs typeface="Times New Roman" panose="02020603050405020304" pitchFamily="18" charset="0"/>
              </a:rPr>
              <a:t> If used, according to the above menu, it would be placed to the left of the dinner knife, next to the dinner plate. If the salad is to be served first, and fish second, then the knives would be arranged (left to right): dinner knife, fish knife, salad knife.</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a:t>
            </a:r>
            <a:r>
              <a:rPr lang="en-US" sz="2800" b="1" i="1" dirty="0" err="1">
                <a:latin typeface="Arial Narrow" panose="020B0606020202030204" pitchFamily="34" charset="0"/>
                <a:ea typeface="Times New Roman" panose="02020603050405020304" pitchFamily="18" charset="0"/>
                <a:cs typeface="Times New Roman" panose="02020603050405020304" pitchFamily="18" charset="0"/>
              </a:rPr>
              <a:t>i</a:t>
            </a: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 Soup Spoon or Fruit Spoon: </a:t>
            </a:r>
            <a:r>
              <a:rPr lang="en-US" sz="2800" dirty="0">
                <a:latin typeface="Arial Narrow" panose="020B0606020202030204" pitchFamily="34" charset="0"/>
                <a:ea typeface="Times New Roman" panose="02020603050405020304" pitchFamily="18" charset="0"/>
                <a:cs typeface="Times New Roman" panose="02020603050405020304" pitchFamily="18" charset="0"/>
              </a:rPr>
              <a:t>If soup or fruit is served as a first course, then the accompanying spoon goes to the right of the knives.</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(j) Oyster Fork:</a:t>
            </a:r>
            <a:r>
              <a:rPr lang="en-US" sz="2800" i="1" dirty="0">
                <a:latin typeface="Arial Narrow" panose="020B0606020202030204" pitchFamily="34" charset="0"/>
                <a:ea typeface="Times New Roman" panose="02020603050405020304" pitchFamily="18" charset="0"/>
                <a:cs typeface="Times New Roman" panose="02020603050405020304" pitchFamily="18" charset="0"/>
              </a:rPr>
              <a:t> </a:t>
            </a:r>
            <a:r>
              <a:rPr lang="en-US" sz="2800" dirty="0">
                <a:latin typeface="Arial Narrow" panose="020B0606020202030204" pitchFamily="34" charset="0"/>
                <a:ea typeface="Times New Roman" panose="02020603050405020304" pitchFamily="18" charset="0"/>
                <a:cs typeface="Times New Roman" panose="02020603050405020304" pitchFamily="18" charset="0"/>
              </a:rPr>
              <a:t>If shellfish are to be served, the oyster fork goes to the right of the spoons. </a:t>
            </a:r>
            <a:r>
              <a:rPr lang="en-US" sz="2800" i="1" dirty="0">
                <a:latin typeface="Arial Narrow" panose="020B0606020202030204" pitchFamily="34" charset="0"/>
                <a:ea typeface="Times New Roman" panose="02020603050405020304" pitchFamily="18" charset="0"/>
                <a:cs typeface="Times New Roman" panose="02020603050405020304" pitchFamily="18" charset="0"/>
              </a:rPr>
              <a:t>Note: It is the </a:t>
            </a: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only</a:t>
            </a:r>
            <a:r>
              <a:rPr lang="en-US" sz="2800" i="1" dirty="0">
                <a:latin typeface="Arial Narrow" panose="020B0606020202030204" pitchFamily="34" charset="0"/>
                <a:ea typeface="Times New Roman" panose="02020603050405020304" pitchFamily="18" charset="0"/>
                <a:cs typeface="Times New Roman" panose="02020603050405020304" pitchFamily="18" charset="0"/>
              </a:rPr>
              <a:t> fork ever placed on the right of the plate.</a:t>
            </a:r>
          </a:p>
          <a:p>
            <a:pPr>
              <a:lnSpc>
                <a:spcPct val="107000"/>
              </a:lnSpc>
              <a:spcAft>
                <a:spcPts val="1440"/>
              </a:spcAft>
            </a:pPr>
            <a:r>
              <a:rPr lang="en-US" sz="2800" b="1" i="1" dirty="0">
                <a:latin typeface="Arial Narrow" panose="020B0606020202030204" pitchFamily="34" charset="0"/>
              </a:rPr>
              <a:t>(k) Butter Knife:</a:t>
            </a:r>
            <a:r>
              <a:rPr lang="en-US" sz="2800" i="1" dirty="0">
                <a:latin typeface="Arial Narrow" panose="020B0606020202030204" pitchFamily="34" charset="0"/>
              </a:rPr>
              <a:t> </a:t>
            </a:r>
            <a:r>
              <a:rPr lang="en-US" sz="2800" dirty="0">
                <a:latin typeface="Arial Narrow" panose="020B0606020202030204" pitchFamily="34" charset="0"/>
              </a:rPr>
              <a:t>The small spreader is paced diagonally on top of the butter plate, handle on the right, and blade down.</a:t>
            </a:r>
          </a:p>
          <a:p>
            <a:pPr>
              <a:lnSpc>
                <a:spcPct val="107000"/>
              </a:lnSpc>
              <a:spcAft>
                <a:spcPts val="1440"/>
              </a:spcAft>
            </a:pP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549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1535" y="1300459"/>
            <a:ext cx="8823960" cy="3970318"/>
          </a:xfrm>
          <a:prstGeom prst="rect">
            <a:avLst/>
          </a:prstGeom>
          <a:noFill/>
        </p:spPr>
        <p:txBody>
          <a:bodyPr wrap="square" rtlCol="0">
            <a:spAutoFit/>
          </a:bodyPr>
          <a:lstStyle/>
          <a:p>
            <a:pPr algn="ctr"/>
            <a:r>
              <a:rPr lang="en-US" sz="6000" b="1" u="sng" dirty="0">
                <a:solidFill>
                  <a:srgbClr val="7030A0"/>
                </a:solidFill>
                <a:latin typeface="Bernard MT Condensed" panose="02050806060905020404" pitchFamily="18" charset="0"/>
              </a:rPr>
              <a:t>AGE DIVISIONS</a:t>
            </a:r>
          </a:p>
          <a:p>
            <a:pPr marL="457200" indent="-457200" algn="ctr">
              <a:buFont typeface="Arial" panose="020B0604020202020204" pitchFamily="34" charset="0"/>
              <a:buChar char="•"/>
            </a:pPr>
            <a:endParaRPr lang="en-US" sz="3200" dirty="0">
              <a:latin typeface="Bernard MT Condensed" panose="02050806060905020404" pitchFamily="18" charset="0"/>
            </a:endParaRPr>
          </a:p>
          <a:p>
            <a:pPr marL="457200" indent="-457200" algn="ctr">
              <a:buFont typeface="Arial" panose="020B0604020202020204" pitchFamily="34" charset="0"/>
              <a:buChar char="•"/>
            </a:pPr>
            <a:r>
              <a:rPr lang="en-US" sz="3200" dirty="0">
                <a:solidFill>
                  <a:srgbClr val="00B050"/>
                </a:solidFill>
                <a:latin typeface="Bernard MT Condensed" panose="02050806060905020404" pitchFamily="18" charset="0"/>
              </a:rPr>
              <a:t>JR – Ages: 7-9</a:t>
            </a:r>
          </a:p>
          <a:p>
            <a:pPr algn="ctr"/>
            <a:endParaRPr lang="en-US" sz="3200" dirty="0">
              <a:solidFill>
                <a:srgbClr val="00B050"/>
              </a:solidFill>
              <a:latin typeface="Bernard MT Condensed" panose="02050806060905020404" pitchFamily="18" charset="0"/>
            </a:endParaRPr>
          </a:p>
          <a:p>
            <a:pPr marL="457200" indent="-457200" algn="ctr">
              <a:buFont typeface="Arial" panose="020B0604020202020204" pitchFamily="34" charset="0"/>
              <a:buChar char="•"/>
            </a:pPr>
            <a:r>
              <a:rPr lang="en-US" sz="3200" dirty="0">
                <a:solidFill>
                  <a:srgbClr val="00B050"/>
                </a:solidFill>
                <a:latin typeface="Bernard MT Condensed" panose="02050806060905020404" pitchFamily="18" charset="0"/>
              </a:rPr>
              <a:t>Intermediate – 10-13</a:t>
            </a:r>
          </a:p>
          <a:p>
            <a:pPr algn="ctr"/>
            <a:endParaRPr lang="en-US" sz="3200" dirty="0">
              <a:solidFill>
                <a:srgbClr val="00B050"/>
              </a:solidFill>
              <a:latin typeface="Bernard MT Condensed" panose="02050806060905020404" pitchFamily="18" charset="0"/>
            </a:endParaRPr>
          </a:p>
          <a:p>
            <a:pPr marL="457200" indent="-457200" algn="ctr">
              <a:buFont typeface="Arial" panose="020B0604020202020204" pitchFamily="34" charset="0"/>
              <a:buChar char="•"/>
            </a:pPr>
            <a:r>
              <a:rPr lang="en-US" sz="3200" dirty="0">
                <a:solidFill>
                  <a:srgbClr val="00B050"/>
                </a:solidFill>
                <a:latin typeface="Bernard MT Condensed" panose="02050806060905020404" pitchFamily="18" charset="0"/>
              </a:rPr>
              <a:t>SR – 14 &amp; Older</a:t>
            </a:r>
          </a:p>
        </p:txBody>
      </p:sp>
      <p:pic>
        <p:nvPicPr>
          <p:cNvPr id="4" name="Picture 3" descr="New Rotation………ICook-4H | Remi Famodu (WVU Dietetic Internshi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344" y="1300459"/>
            <a:ext cx="5107807" cy="4384061"/>
          </a:xfrm>
          <a:prstGeom prst="rect">
            <a:avLst/>
          </a:prstGeom>
        </p:spPr>
      </p:pic>
    </p:spTree>
    <p:extLst>
      <p:ext uri="{BB962C8B-B14F-4D97-AF65-F5344CB8AC3E}">
        <p14:creationId xmlns:p14="http://schemas.microsoft.com/office/powerpoint/2010/main" val="140694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 fill="hold"/>
                                        <p:tgtEl>
                                          <p:spTgt spid="4"/>
                                        </p:tgtEl>
                                        <p:attrNameLst>
                                          <p:attrName>ppt_x</p:attrName>
                                        </p:attrNameLst>
                                      </p:cBhvr>
                                      <p:tavLst>
                                        <p:tav tm="0">
                                          <p:val>
                                            <p:strVal val="#ppt_x"/>
                                          </p:val>
                                        </p:tav>
                                        <p:tav tm="100000">
                                          <p:val>
                                            <p:strVal val="#ppt_x"/>
                                          </p:val>
                                        </p:tav>
                                      </p:tavLst>
                                    </p:anim>
                                    <p:anim calcmode="lin" valueType="num">
                                      <p:cBhvr additive="base">
                                        <p:cTn id="14" dur="1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 y="783367"/>
            <a:ext cx="11628120" cy="4385944"/>
          </a:xfrm>
          <a:prstGeom prst="rect">
            <a:avLst/>
          </a:prstGeom>
        </p:spPr>
        <p:txBody>
          <a:bodyPr wrap="square">
            <a:spAutoFit/>
          </a:bodyPr>
          <a:lstStyle/>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(l) Glasses: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These are placed on the right, above the knives and spoons. They can number up to five and are placed in the order they will be used. When there are more than three glasses, they can be arranged with smaller glasses in front. The water goblet (</a:t>
            </a:r>
            <a:r>
              <a:rPr lang="en-US" sz="2800" i="1" dirty="0">
                <a:latin typeface="Arial Narrow" panose="020B0606020202030204" pitchFamily="34" charset="0"/>
                <a:ea typeface="Times New Roman" panose="02020603050405020304" pitchFamily="18" charset="0"/>
                <a:cs typeface="Times New Roman" panose="02020603050405020304" pitchFamily="18" charset="0"/>
              </a:rPr>
              <a:t>la</a:t>
            </a:r>
            <a:r>
              <a:rPr lang="en-US" sz="2800" dirty="0">
                <a:latin typeface="Arial Narrow" panose="020B0606020202030204" pitchFamily="34" charset="0"/>
                <a:ea typeface="Times New Roman" panose="02020603050405020304" pitchFamily="18" charset="0"/>
                <a:cs typeface="Times New Roman" panose="02020603050405020304" pitchFamily="18" charset="0"/>
              </a:rPr>
              <a:t>) is placed directly above the knives. Just to the right are placed a red (</a:t>
            </a:r>
            <a:r>
              <a:rPr lang="en-US" sz="2800" i="1" dirty="0" err="1">
                <a:latin typeface="Arial Narrow" panose="020B0606020202030204" pitchFamily="34" charset="0"/>
                <a:ea typeface="Times New Roman" panose="02020603050405020304" pitchFamily="18" charset="0"/>
                <a:cs typeface="Times New Roman" panose="02020603050405020304" pitchFamily="18" charset="0"/>
              </a:rPr>
              <a:t>lc</a:t>
            </a:r>
            <a:r>
              <a:rPr lang="en-US" sz="2800" dirty="0">
                <a:latin typeface="Arial Narrow" panose="020B0606020202030204" pitchFamily="34" charset="0"/>
                <a:ea typeface="Times New Roman" panose="02020603050405020304" pitchFamily="18" charset="0"/>
                <a:cs typeface="Times New Roman" panose="02020603050405020304" pitchFamily="18" charset="0"/>
              </a:rPr>
              <a:t>) or white (</a:t>
            </a:r>
            <a:r>
              <a:rPr lang="en-US" sz="2800" i="1" dirty="0" err="1">
                <a:latin typeface="Arial Narrow" panose="020B0606020202030204" pitchFamily="34" charset="0"/>
                <a:ea typeface="Times New Roman" panose="02020603050405020304" pitchFamily="18" charset="0"/>
                <a:cs typeface="Times New Roman" panose="02020603050405020304" pitchFamily="18" charset="0"/>
              </a:rPr>
              <a:t>ld</a:t>
            </a:r>
            <a:r>
              <a:rPr lang="en-US" sz="2800" dirty="0">
                <a:latin typeface="Arial Narrow" panose="020B0606020202030204" pitchFamily="34" charset="0"/>
                <a:ea typeface="Times New Roman" panose="02020603050405020304" pitchFamily="18" charset="0"/>
                <a:cs typeface="Times New Roman" panose="02020603050405020304" pitchFamily="18" charset="0"/>
              </a:rPr>
              <a:t>) wine glass. A sherry glass or champagne flute (</a:t>
            </a:r>
            <a:r>
              <a:rPr lang="en-US" sz="2800" i="1" dirty="0">
                <a:latin typeface="Arial Narrow" panose="020B0606020202030204" pitchFamily="34" charset="0"/>
                <a:ea typeface="Times New Roman" panose="02020603050405020304" pitchFamily="18" charset="0"/>
                <a:cs typeface="Times New Roman" panose="02020603050405020304" pitchFamily="18" charset="0"/>
              </a:rPr>
              <a:t>le</a:t>
            </a:r>
            <a:r>
              <a:rPr lang="en-US" sz="2800" dirty="0">
                <a:latin typeface="Arial Narrow" panose="020B0606020202030204" pitchFamily="34" charset="0"/>
                <a:ea typeface="Times New Roman" panose="02020603050405020304" pitchFamily="18" charset="0"/>
                <a:cs typeface="Times New Roman" panose="02020603050405020304" pitchFamily="18" charset="0"/>
              </a:rPr>
              <a:t>), to accompany a first course or for an opening toast, go to the right of the wine glasses. Glasses used for a particular course are removed at the end of the course.</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(m) Napkin: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The napkin is placed on top of the charger (if one is used) or in the space for the plate. It can also go to the left of the forks or under the forks if space is tight.</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67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 y="175473"/>
            <a:ext cx="11734800" cy="9571851"/>
          </a:xfrm>
          <a:prstGeom prst="rect">
            <a:avLst/>
          </a:prstGeom>
          <a:noFill/>
        </p:spPr>
        <p:txBody>
          <a:bodyPr wrap="square" rtlCol="0">
            <a:spAutoFit/>
          </a:bodyPr>
          <a:lstStyle/>
          <a:p>
            <a:pPr marL="457200" indent="-457200" algn="ctr">
              <a:buFont typeface="Arial" panose="020B0604020202020204" pitchFamily="34" charset="0"/>
              <a:buChar char="•"/>
            </a:pPr>
            <a:endParaRPr lang="en-US" sz="3200" u="sng" dirty="0">
              <a:latin typeface="Bernard MT Condensed" panose="02050806060905020404" pitchFamily="18" charset="0"/>
            </a:endParaRPr>
          </a:p>
          <a:p>
            <a:pPr marL="514350" indent="-514350">
              <a:buFont typeface="Arial" panose="020B0604020202020204" pitchFamily="34" charset="0"/>
              <a:buChar char="•"/>
            </a:pPr>
            <a:endParaRPr lang="en-US" sz="2400" dirty="0">
              <a:latin typeface="Arial Narrow" panose="020B0606020202030204" pitchFamily="34" charset="0"/>
            </a:endParaRPr>
          </a:p>
          <a:p>
            <a:pPr marL="285750" lvl="0" indent="-285750">
              <a:buFont typeface="Arial" panose="020B0604020202020204" pitchFamily="34" charset="0"/>
              <a:buChar char="•"/>
            </a:pPr>
            <a:r>
              <a:rPr lang="en-US" dirty="0"/>
              <a:t>On the day of the show, only one food item should be prepared and exhibited along with a copy of the recipe on an 8" x 11" card, plus the menu for the meal/snack on an 8" x 11" card -  place in a self-supporting stand(s) furnished by the participants.</a:t>
            </a:r>
          </a:p>
          <a:p>
            <a:pPr lvl="0"/>
            <a:endParaRPr lang="en-US" dirty="0"/>
          </a:p>
          <a:p>
            <a:pPr marL="285750" lvl="0" indent="-285750">
              <a:buFont typeface="Arial" panose="020B0604020202020204" pitchFamily="34" charset="0"/>
              <a:buChar char="•"/>
            </a:pPr>
            <a:r>
              <a:rPr lang="en-US" dirty="0"/>
              <a:t>Bring a card table to show your display, correct table setting, and centerpiece.</a:t>
            </a:r>
          </a:p>
          <a:p>
            <a:pPr lvl="0"/>
            <a:r>
              <a:rPr lang="en-US" dirty="0"/>
              <a:t> </a:t>
            </a:r>
          </a:p>
          <a:p>
            <a:pPr marL="285750" indent="-285750">
              <a:buFont typeface="Arial" panose="020B0604020202020204" pitchFamily="34" charset="0"/>
              <a:buChar char="•"/>
            </a:pPr>
            <a:r>
              <a:rPr lang="en-US" dirty="0"/>
              <a:t>Centerpieces may be original designs or purchased, for example, fresh flowers or artificial. Use whatever theme you like--no restrictions as long as it’s appropriate.</a:t>
            </a:r>
          </a:p>
          <a:p>
            <a:endParaRPr lang="en-US" dirty="0"/>
          </a:p>
          <a:p>
            <a:pPr marL="285750" lvl="0" indent="-285750">
              <a:buFont typeface="Arial" panose="020B0604020202020204" pitchFamily="34" charset="0"/>
              <a:buChar char="•"/>
            </a:pPr>
            <a:r>
              <a:rPr lang="en-US" dirty="0"/>
              <a:t>Dress should be appropriate for the menu and table setting used. </a:t>
            </a:r>
          </a:p>
          <a:p>
            <a:pPr lvl="0"/>
            <a:endParaRPr lang="en-US" dirty="0"/>
          </a:p>
          <a:p>
            <a:pPr marL="285750" lvl="0" indent="-285750">
              <a:buFont typeface="Arial" panose="020B0604020202020204" pitchFamily="34" charset="0"/>
              <a:buChar char="•"/>
            </a:pPr>
            <a:r>
              <a:rPr lang="en-US" dirty="0"/>
              <a:t>Hot foods should be kept hot and cold foods cold. Only bring enough food for your display and a sample for the judge. Please do not bring extra food to share with the public or other 4-H members for food safety reasons. </a:t>
            </a:r>
          </a:p>
          <a:p>
            <a:pPr lvl="0"/>
            <a:endParaRPr lang="en-US" dirty="0"/>
          </a:p>
          <a:p>
            <a:pPr marL="285750" lvl="0" indent="-285750">
              <a:buFont typeface="Arial" panose="020B0604020202020204" pitchFamily="34" charset="0"/>
              <a:buChar char="•"/>
            </a:pPr>
            <a:r>
              <a:rPr lang="en-US" dirty="0"/>
              <a:t> If you plan to use your table for a Project/Demonstration Talk, the Creative Table Judge will wait for your availability. Check with your local office for the time &amp; date.</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you should know to tell the judge:  How to prepare and serve the food. Tell why you selected the dishes, table covering, &amp; nutritional value, etc. </a:t>
            </a:r>
          </a:p>
          <a:p>
            <a:pPr marL="285750" lvl="0" indent="-285750">
              <a:buFont typeface="Arial" panose="020B0604020202020204" pitchFamily="34" charset="0"/>
              <a:buChar char="•"/>
            </a:pPr>
            <a:endParaRPr lang="en-US" dirty="0"/>
          </a:p>
          <a:p>
            <a:r>
              <a:rPr lang="en-US" dirty="0"/>
              <a:t>                                                              </a:t>
            </a:r>
          </a:p>
          <a:p>
            <a:pPr marL="457200" indent="-457200">
              <a:buFont typeface="Arial" panose="020B0604020202020204" pitchFamily="34" charset="0"/>
              <a:buChar char="•"/>
            </a:pPr>
            <a:endParaRPr lang="en-US" sz="3200" dirty="0">
              <a:latin typeface="Arial Narrow" panose="020B0606020202030204" pitchFamily="34" charset="0"/>
            </a:endParaRPr>
          </a:p>
          <a:p>
            <a:pPr marL="514350" indent="-514350">
              <a:buFont typeface="Arial" panose="020B0604020202020204" pitchFamily="34" charset="0"/>
              <a:buChar char="•"/>
            </a:pPr>
            <a:endParaRPr lang="en-US" sz="3200" dirty="0">
              <a:latin typeface="Arial Narrow" panose="020B0606020202030204" pitchFamily="34" charset="0"/>
            </a:endParaRPr>
          </a:p>
          <a:p>
            <a:pPr marL="514350" indent="-514350">
              <a:buFont typeface="Arial" panose="020B0604020202020204" pitchFamily="34" charset="0"/>
              <a:buChar char="•"/>
            </a:pPr>
            <a:endParaRPr lang="en-US" sz="3200" dirty="0">
              <a:latin typeface="Arial Narrow" panose="020B0606020202030204" pitchFamily="34" charset="0"/>
            </a:endParaRPr>
          </a:p>
          <a:p>
            <a:pPr marL="457200" indent="-457200">
              <a:buFont typeface="Arial" panose="020B0604020202020204" pitchFamily="34" charset="0"/>
              <a:buChar char="•"/>
            </a:pPr>
            <a:endParaRPr lang="en-US" sz="3200" dirty="0">
              <a:latin typeface="Bernard MT Condensed" panose="02050806060905020404" pitchFamily="18" charset="0"/>
            </a:endParaRP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	</a:t>
            </a:r>
          </a:p>
          <a:p>
            <a:pPr marL="285750" indent="-285750" algn="ctr">
              <a:buFont typeface="Arial" panose="020B0604020202020204" pitchFamily="34" charset="0"/>
              <a:buChar char="•"/>
            </a:pPr>
            <a:r>
              <a:rPr lang="en-US" dirty="0"/>
              <a:t> </a:t>
            </a:r>
          </a:p>
        </p:txBody>
      </p:sp>
      <p:sp>
        <p:nvSpPr>
          <p:cNvPr id="3" name="Rectangle 2"/>
          <p:cNvSpPr/>
          <p:nvPr/>
        </p:nvSpPr>
        <p:spPr>
          <a:xfrm>
            <a:off x="198120" y="243840"/>
            <a:ext cx="11734800" cy="8534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Bernard MT Condensed" panose="02050806060905020404" pitchFamily="18" charset="0"/>
              </a:rPr>
              <a:t>Food Show Table Rules</a:t>
            </a:r>
            <a:r>
              <a:rPr lang="en-US" dirty="0">
                <a:latin typeface="Bernard MT Condensed" panose="02050806060905020404" pitchFamily="18" charset="0"/>
              </a:rPr>
              <a:t>:</a:t>
            </a:r>
          </a:p>
        </p:txBody>
      </p:sp>
    </p:spTree>
    <p:extLst>
      <p:ext uri="{BB962C8B-B14F-4D97-AF65-F5344CB8AC3E}">
        <p14:creationId xmlns:p14="http://schemas.microsoft.com/office/powerpoint/2010/main" val="286277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804" y="167640"/>
            <a:ext cx="5169824" cy="6690360"/>
          </a:xfrm>
          <a:prstGeom prst="rect">
            <a:avLst/>
          </a:prstGeom>
        </p:spPr>
      </p:pic>
      <p:sp>
        <p:nvSpPr>
          <p:cNvPr id="2" name="TextBox 1">
            <a:extLst>
              <a:ext uri="{FF2B5EF4-FFF2-40B4-BE49-F238E27FC236}">
                <a16:creationId xmlns:a16="http://schemas.microsoft.com/office/drawing/2014/main" id="{DF81ADD5-A960-432C-A233-1858ED519D05}"/>
              </a:ext>
            </a:extLst>
          </p:cNvPr>
          <p:cNvSpPr txBox="1"/>
          <p:nvPr/>
        </p:nvSpPr>
        <p:spPr>
          <a:xfrm>
            <a:off x="6609523" y="278295"/>
            <a:ext cx="477078" cy="288235"/>
          </a:xfrm>
          <a:prstGeom prst="rect">
            <a:avLst/>
          </a:prstGeom>
          <a:solidFill>
            <a:srgbClr val="FF9999"/>
          </a:solidFill>
        </p:spPr>
        <p:txBody>
          <a:bodyPr wrap="square" rtlCol="0">
            <a:spAutoFit/>
          </a:bodyPr>
          <a:lstStyle/>
          <a:p>
            <a:endParaRPr lang="en-US" dirty="0"/>
          </a:p>
        </p:txBody>
      </p:sp>
    </p:spTree>
    <p:extLst>
      <p:ext uri="{BB962C8B-B14F-4D97-AF65-F5344CB8AC3E}">
        <p14:creationId xmlns:p14="http://schemas.microsoft.com/office/powerpoint/2010/main" val="98031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43840"/>
            <a:ext cx="11734800" cy="7315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ernard MT Condensed" panose="02050806060905020404" pitchFamily="18" charset="0"/>
              </a:rPr>
              <a:t>Food Show Score Card : </a:t>
            </a:r>
          </a:p>
        </p:txBody>
      </p:sp>
      <p:sp>
        <p:nvSpPr>
          <p:cNvPr id="5" name="TextBox 4"/>
          <p:cNvSpPr txBox="1"/>
          <p:nvPr/>
        </p:nvSpPr>
        <p:spPr>
          <a:xfrm>
            <a:off x="495300" y="1143000"/>
            <a:ext cx="11437620" cy="5355312"/>
          </a:xfrm>
          <a:prstGeom prst="rect">
            <a:avLst/>
          </a:prstGeom>
          <a:noFill/>
        </p:spPr>
        <p:txBody>
          <a:bodyPr wrap="square" rtlCol="0">
            <a:spAutoFit/>
          </a:bodyPr>
          <a:lstStyle/>
          <a:p>
            <a:r>
              <a:rPr lang="en-US" dirty="0"/>
              <a:t>NAME: __________________________AGE/DIVISION: ________________________	COUNTY:____</a:t>
            </a:r>
          </a:p>
          <a:p>
            <a:endParaRPr lang="en-US" dirty="0"/>
          </a:p>
          <a:p>
            <a:r>
              <a:rPr lang="en-US" dirty="0"/>
              <a:t>FOOD SHOW THEME:_________________________________________</a:t>
            </a:r>
          </a:p>
          <a:p>
            <a:endParaRPr lang="en-US" dirty="0"/>
          </a:p>
          <a:p>
            <a:pPr marL="342900" indent="-342900">
              <a:buAutoNum type="arabicPeriod"/>
            </a:pPr>
            <a:r>
              <a:rPr lang="en-US" dirty="0"/>
              <a:t>Food Show Appearance:	</a:t>
            </a:r>
          </a:p>
          <a:p>
            <a:pPr marL="342900" indent="-342900">
              <a:buAutoNum type="arabicPeriod"/>
            </a:pPr>
            <a:r>
              <a:rPr lang="en-US" dirty="0"/>
              <a:t>What the food item is served with:</a:t>
            </a:r>
          </a:p>
          <a:p>
            <a:pPr marL="1200150" lvl="2" indent="-285750">
              <a:buFont typeface="Wingdings" panose="05000000000000000000" pitchFamily="2" charset="2"/>
              <a:buChar char="ü"/>
            </a:pPr>
            <a:r>
              <a:rPr lang="en-US" dirty="0"/>
              <a:t>Suitable for the occasion</a:t>
            </a:r>
          </a:p>
          <a:p>
            <a:pPr marL="1200150" lvl="2" indent="-285750">
              <a:buFont typeface="Wingdings" panose="05000000000000000000" pitchFamily="2" charset="2"/>
              <a:buChar char="ü"/>
            </a:pPr>
            <a:r>
              <a:rPr lang="en-US" dirty="0"/>
              <a:t>Balance in color</a:t>
            </a:r>
          </a:p>
          <a:p>
            <a:pPr marL="1200150" lvl="2" indent="-285750">
              <a:buFont typeface="Wingdings" panose="05000000000000000000" pitchFamily="2" charset="2"/>
              <a:buChar char="ü"/>
            </a:pPr>
            <a:r>
              <a:rPr lang="en-US" dirty="0"/>
              <a:t>Balance in texture</a:t>
            </a:r>
          </a:p>
          <a:p>
            <a:pPr marL="342900" indent="-342900">
              <a:buAutoNum type="arabicPeriod"/>
            </a:pPr>
            <a:r>
              <a:rPr lang="en-US" dirty="0"/>
              <a:t>The Table Setting (one place setting):</a:t>
            </a:r>
          </a:p>
          <a:p>
            <a:pPr marL="1200150" lvl="2" indent="-285750">
              <a:buFont typeface="Wingdings" panose="05000000000000000000" pitchFamily="2" charset="2"/>
              <a:buChar char="ü"/>
            </a:pPr>
            <a:r>
              <a:rPr lang="en-US" dirty="0"/>
              <a:t>Appropriate for food to be served</a:t>
            </a:r>
          </a:p>
          <a:p>
            <a:pPr marL="1200150" lvl="2" indent="-285750">
              <a:buFont typeface="Wingdings" panose="05000000000000000000" pitchFamily="2" charset="2"/>
              <a:buChar char="ü"/>
            </a:pPr>
            <a:r>
              <a:rPr lang="en-US" dirty="0"/>
              <a:t>Attractive, color scheme, dishes, food, table linen</a:t>
            </a:r>
          </a:p>
          <a:p>
            <a:pPr marL="1200150" lvl="2" indent="-285750">
              <a:buFont typeface="Wingdings" panose="05000000000000000000" pitchFamily="2" charset="2"/>
              <a:buChar char="ü"/>
            </a:pPr>
            <a:r>
              <a:rPr lang="en-US" dirty="0"/>
              <a:t>Appropriate centerpieces	</a:t>
            </a:r>
          </a:p>
          <a:p>
            <a:pPr marL="342900" indent="-342900">
              <a:buAutoNum type="arabicPeriod" startAt="4"/>
            </a:pPr>
            <a:r>
              <a:rPr lang="en-US" dirty="0"/>
              <a:t>The Exhibitor:</a:t>
            </a:r>
          </a:p>
          <a:p>
            <a:pPr marL="1200150" lvl="2" indent="-285750">
              <a:buFont typeface="Wingdings" panose="05000000000000000000" pitchFamily="2" charset="2"/>
              <a:buChar char="ü"/>
            </a:pPr>
            <a:r>
              <a:rPr lang="en-US" dirty="0"/>
              <a:t>Understands the preparation of the recipe</a:t>
            </a:r>
          </a:p>
          <a:p>
            <a:pPr marL="1200150" lvl="2" indent="-285750">
              <a:buFont typeface="Wingdings" panose="05000000000000000000" pitchFamily="2" charset="2"/>
              <a:buChar char="ü"/>
            </a:pPr>
            <a:r>
              <a:rPr lang="en-US" dirty="0"/>
              <a:t>Knows what food group your recipe is in.</a:t>
            </a:r>
          </a:p>
          <a:p>
            <a:pPr marL="1200150" lvl="2" indent="-285750">
              <a:buFont typeface="Wingdings" panose="05000000000000000000" pitchFamily="2" charset="2"/>
              <a:buChar char="ü"/>
            </a:pPr>
            <a:r>
              <a:rPr lang="en-US" dirty="0"/>
              <a:t>Personal Appearance - neat, well groomed, dressed appropriately,</a:t>
            </a:r>
          </a:p>
          <a:p>
            <a:pPr lvl="2"/>
            <a:r>
              <a:rPr lang="en-US" dirty="0"/>
              <a:t>     for serving the meal or snack.</a:t>
            </a:r>
          </a:p>
          <a:p>
            <a:r>
              <a:rPr lang="en-US" dirty="0"/>
              <a:t>5.   Comments:</a:t>
            </a:r>
          </a:p>
        </p:txBody>
      </p:sp>
      <p:graphicFrame>
        <p:nvGraphicFramePr>
          <p:cNvPr id="3" name="Table 2"/>
          <p:cNvGraphicFramePr>
            <a:graphicFrameLocks noGrp="1"/>
          </p:cNvGraphicFramePr>
          <p:nvPr>
            <p:extLst>
              <p:ext uri="{D42A27DB-BD31-4B8C-83A1-F6EECF244321}">
                <p14:modId xmlns:p14="http://schemas.microsoft.com/office/powerpoint/2010/main" val="2346919626"/>
              </p:ext>
            </p:extLst>
          </p:nvPr>
        </p:nvGraphicFramePr>
        <p:xfrm>
          <a:off x="8473440" y="2103121"/>
          <a:ext cx="3002280" cy="3893495"/>
        </p:xfrm>
        <a:graphic>
          <a:graphicData uri="http://schemas.openxmlformats.org/drawingml/2006/table">
            <a:tbl>
              <a:tblPr firstRow="1" bandRow="1">
                <a:tableStyleId>{F5AB1C69-6EDB-4FF4-983F-18BD219EF322}</a:tableStyleId>
              </a:tblPr>
              <a:tblGrid>
                <a:gridCol w="1000760">
                  <a:extLst>
                    <a:ext uri="{9D8B030D-6E8A-4147-A177-3AD203B41FA5}">
                      <a16:colId xmlns:a16="http://schemas.microsoft.com/office/drawing/2014/main" val="660233733"/>
                    </a:ext>
                  </a:extLst>
                </a:gridCol>
                <a:gridCol w="1000760">
                  <a:extLst>
                    <a:ext uri="{9D8B030D-6E8A-4147-A177-3AD203B41FA5}">
                      <a16:colId xmlns:a16="http://schemas.microsoft.com/office/drawing/2014/main" val="2200309606"/>
                    </a:ext>
                  </a:extLst>
                </a:gridCol>
                <a:gridCol w="1000760">
                  <a:extLst>
                    <a:ext uri="{9D8B030D-6E8A-4147-A177-3AD203B41FA5}">
                      <a16:colId xmlns:a16="http://schemas.microsoft.com/office/drawing/2014/main" val="1743427463"/>
                    </a:ext>
                  </a:extLst>
                </a:gridCol>
              </a:tblGrid>
              <a:tr h="419431">
                <a:tc>
                  <a:txBody>
                    <a:bodyPr/>
                    <a:lstStyle/>
                    <a:p>
                      <a:pPr algn="ctr"/>
                      <a:r>
                        <a:rPr lang="en-US" sz="1100" dirty="0">
                          <a:solidFill>
                            <a:schemeClr val="tx1"/>
                          </a:solidFill>
                        </a:rPr>
                        <a:t>Excellent</a:t>
                      </a:r>
                      <a:endParaRPr lang="en-US" sz="1100" dirty="0">
                        <a:solidFill>
                          <a:schemeClr val="tx1"/>
                        </a:solidFill>
                        <a:latin typeface="Arial Narrow" panose="020B0606020202030204" pitchFamily="34" charset="0"/>
                      </a:endParaRPr>
                    </a:p>
                  </a:txBody>
                  <a:tcPr/>
                </a:tc>
                <a:tc>
                  <a:txBody>
                    <a:bodyPr/>
                    <a:lstStyle/>
                    <a:p>
                      <a:pPr algn="ctr"/>
                      <a:r>
                        <a:rPr lang="en-US" sz="1100" dirty="0">
                          <a:solidFill>
                            <a:schemeClr val="tx1"/>
                          </a:solidFill>
                        </a:rPr>
                        <a:t>Good</a:t>
                      </a:r>
                      <a:endParaRPr lang="en-US" sz="1100" dirty="0">
                        <a:solidFill>
                          <a:schemeClr val="tx1"/>
                        </a:solidFill>
                        <a:latin typeface="Arial Narrow" panose="020B0606020202030204" pitchFamily="34" charset="0"/>
                      </a:endParaRPr>
                    </a:p>
                  </a:txBody>
                  <a:tcPr/>
                </a:tc>
                <a:tc>
                  <a:txBody>
                    <a:bodyPr/>
                    <a:lstStyle/>
                    <a:p>
                      <a:pPr algn="ctr"/>
                      <a:r>
                        <a:rPr lang="en-US" sz="1100" dirty="0">
                          <a:solidFill>
                            <a:schemeClr val="tx1"/>
                          </a:solidFill>
                        </a:rPr>
                        <a:t>Needs Improvement</a:t>
                      </a:r>
                      <a:endParaRPr lang="en-US" sz="1100" dirty="0">
                        <a:solidFill>
                          <a:schemeClr val="tx1"/>
                        </a:solidFill>
                        <a:latin typeface="Arial Narrow" panose="020B0606020202030204" pitchFamily="34" charset="0"/>
                      </a:endParaRPr>
                    </a:p>
                  </a:txBody>
                  <a:tcPr/>
                </a:tc>
                <a:extLst>
                  <a:ext uri="{0D108BD9-81ED-4DB2-BD59-A6C34878D82A}">
                    <a16:rowId xmlns:a16="http://schemas.microsoft.com/office/drawing/2014/main" val="1118989692"/>
                  </a:ext>
                </a:extLst>
              </a:tr>
              <a:tr h="266675">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496944256"/>
                  </a:ext>
                </a:extLst>
              </a:tr>
              <a:tr h="266675">
                <a:tc>
                  <a:txBody>
                    <a:bodyPr/>
                    <a:lstStyle/>
                    <a:p>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921436546"/>
                  </a:ext>
                </a:extLst>
              </a:tr>
              <a:tr h="266675">
                <a:tc>
                  <a:txBody>
                    <a:bodyPr/>
                    <a:lstStyle/>
                    <a:p>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860924488"/>
                  </a:ext>
                </a:extLst>
              </a:tr>
              <a:tr h="266675">
                <a:tc>
                  <a:txBody>
                    <a:bodyPr/>
                    <a:lstStyle/>
                    <a:p>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462686451"/>
                  </a:ext>
                </a:extLst>
              </a:tr>
              <a:tr h="266675">
                <a:tc>
                  <a:txBody>
                    <a:bodyPr/>
                    <a:lstStyle/>
                    <a:p>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3178485928"/>
                  </a:ext>
                </a:extLst>
              </a:tr>
              <a:tr h="266675">
                <a:tc>
                  <a:txBody>
                    <a:bodyPr/>
                    <a:lstStyle/>
                    <a:p>
                      <a:endParaRPr lang="en-US" sz="1100" dirty="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1138672825"/>
                  </a:ext>
                </a:extLst>
              </a:tr>
              <a:tr h="266675">
                <a:tc>
                  <a:txBody>
                    <a:bodyPr/>
                    <a:lstStyle/>
                    <a:p>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907735341"/>
                  </a:ext>
                </a:extLst>
              </a:tr>
              <a:tr h="266675">
                <a:tc>
                  <a:txBody>
                    <a:bodyPr/>
                    <a:lstStyle/>
                    <a:p>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348756066"/>
                  </a:ext>
                </a:extLst>
              </a:tr>
              <a:tr h="266675">
                <a:tc>
                  <a:txBody>
                    <a:bodyPr/>
                    <a:lstStyle/>
                    <a:p>
                      <a:endParaRPr lang="en-US" sz="1100" dirty="0"/>
                    </a:p>
                  </a:txBody>
                  <a:tcPr/>
                </a:tc>
                <a:tc>
                  <a:txBody>
                    <a:bodyPr/>
                    <a:lstStyle/>
                    <a:p>
                      <a:endParaRPr lang="en-US" sz="1100" dirty="0"/>
                    </a:p>
                  </a:txBody>
                  <a:tcPr/>
                </a:tc>
                <a:tc>
                  <a:txBody>
                    <a:bodyPr/>
                    <a:lstStyle/>
                    <a:p>
                      <a:endParaRPr lang="en-US" sz="1100"/>
                    </a:p>
                  </a:txBody>
                  <a:tcPr/>
                </a:tc>
                <a:extLst>
                  <a:ext uri="{0D108BD9-81ED-4DB2-BD59-A6C34878D82A}">
                    <a16:rowId xmlns:a16="http://schemas.microsoft.com/office/drawing/2014/main" val="3988713483"/>
                  </a:ext>
                </a:extLst>
              </a:tr>
              <a:tr h="266675">
                <a:tc>
                  <a:txBody>
                    <a:bodyPr/>
                    <a:lstStyle/>
                    <a:p>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662143608"/>
                  </a:ext>
                </a:extLst>
              </a:tr>
              <a:tr h="266675">
                <a:tc>
                  <a:txBody>
                    <a:bodyPr/>
                    <a:lstStyle/>
                    <a:p>
                      <a:endParaRPr lang="en-US" sz="1100" dirty="0"/>
                    </a:p>
                  </a:txBody>
                  <a:tcPr/>
                </a:tc>
                <a:tc>
                  <a:txBody>
                    <a:bodyPr/>
                    <a:lstStyle/>
                    <a:p>
                      <a:endParaRPr lang="en-US" sz="1100" dirty="0"/>
                    </a:p>
                  </a:txBody>
                  <a:tcPr/>
                </a:tc>
                <a:tc>
                  <a:txBody>
                    <a:bodyPr/>
                    <a:lstStyle/>
                    <a:p>
                      <a:endParaRPr lang="en-US" sz="1100"/>
                    </a:p>
                  </a:txBody>
                  <a:tcPr/>
                </a:tc>
                <a:extLst>
                  <a:ext uri="{0D108BD9-81ED-4DB2-BD59-A6C34878D82A}">
                    <a16:rowId xmlns:a16="http://schemas.microsoft.com/office/drawing/2014/main" val="1701176743"/>
                  </a:ext>
                </a:extLst>
              </a:tr>
              <a:tr h="266675">
                <a:tc>
                  <a:txBody>
                    <a:bodyPr/>
                    <a:lstStyle/>
                    <a:p>
                      <a:endParaRPr lang="en-US" sz="110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529875091"/>
                  </a:ext>
                </a:extLst>
              </a:tr>
              <a:tr h="266675">
                <a:tc>
                  <a:txBody>
                    <a:bodyPr/>
                    <a:lstStyle/>
                    <a:p>
                      <a:endParaRPr lang="en-US" sz="110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3180554034"/>
                  </a:ext>
                </a:extLst>
              </a:tr>
            </a:tbl>
          </a:graphicData>
        </a:graphic>
      </p:graphicFrame>
      <p:sp>
        <p:nvSpPr>
          <p:cNvPr id="6" name="TextBox 5"/>
          <p:cNvSpPr txBox="1"/>
          <p:nvPr/>
        </p:nvSpPr>
        <p:spPr>
          <a:xfrm>
            <a:off x="4907280" y="5996616"/>
            <a:ext cx="3108960" cy="769441"/>
          </a:xfrm>
          <a:prstGeom prst="rect">
            <a:avLst/>
          </a:prstGeom>
          <a:noFill/>
        </p:spPr>
        <p:txBody>
          <a:bodyPr wrap="square" rtlCol="0">
            <a:spAutoFit/>
          </a:bodyPr>
          <a:lstStyle/>
          <a:p>
            <a:r>
              <a:rPr lang="en-US" sz="1100" dirty="0"/>
              <a:t>Excellent – Well Done	Rating:</a:t>
            </a:r>
          </a:p>
          <a:p>
            <a:r>
              <a:rPr lang="en-US" sz="1100" dirty="0"/>
              <a:t>Good – Improvements Needed	Blue:</a:t>
            </a:r>
          </a:p>
          <a:p>
            <a:r>
              <a:rPr lang="en-US" sz="1100" dirty="0"/>
              <a:t>Needed Improvement 	Red: </a:t>
            </a:r>
          </a:p>
          <a:p>
            <a:r>
              <a:rPr lang="en-US" sz="1100"/>
              <a:t>Consult </a:t>
            </a:r>
            <a:r>
              <a:rPr lang="en-US" sz="1100" dirty="0"/>
              <a:t>your leader for help White: </a:t>
            </a:r>
          </a:p>
        </p:txBody>
      </p:sp>
      <p:sp>
        <p:nvSpPr>
          <p:cNvPr id="7" name="Rectangle 6"/>
          <p:cNvSpPr/>
          <p:nvPr/>
        </p:nvSpPr>
        <p:spPr>
          <a:xfrm>
            <a:off x="7178040" y="6233160"/>
            <a:ext cx="152400" cy="12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78040" y="6381336"/>
            <a:ext cx="152400" cy="12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78040" y="6573696"/>
            <a:ext cx="152400" cy="12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97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36220"/>
            <a:ext cx="5455920" cy="409194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976" y="283844"/>
            <a:ext cx="5529263" cy="414694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2930" y="2329180"/>
            <a:ext cx="2998470" cy="3997960"/>
          </a:xfrm>
          <a:prstGeom prst="rect">
            <a:avLst/>
          </a:prstGeom>
        </p:spPr>
      </p:pic>
      <p:sp>
        <p:nvSpPr>
          <p:cNvPr id="6" name="Pentagon 5"/>
          <p:cNvSpPr/>
          <p:nvPr/>
        </p:nvSpPr>
        <p:spPr>
          <a:xfrm rot="19923966">
            <a:off x="548451" y="5144435"/>
            <a:ext cx="3627120" cy="57150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Bernard MT Condensed" panose="02050806060905020404" pitchFamily="18" charset="0"/>
              </a:rPr>
              <a:t>Ideas</a:t>
            </a:r>
          </a:p>
        </p:txBody>
      </p:sp>
    </p:spTree>
    <p:extLst>
      <p:ext uri="{BB962C8B-B14F-4D97-AF65-F5344CB8AC3E}">
        <p14:creationId xmlns:p14="http://schemas.microsoft.com/office/powerpoint/2010/main" val="724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ppt_w</p:attrName>
                                        </p:attrNameLst>
                                      </p:cBhvr>
                                      <p:tavLst>
                                        <p:tav tm="0" fmla="#ppt_w*sin(2.5*pi*$)">
                                          <p:val>
                                            <p:fltVal val="0"/>
                                          </p:val>
                                        </p:tav>
                                        <p:tav tm="100000">
                                          <p:val>
                                            <p:fltVal val="1"/>
                                          </p:val>
                                        </p:tav>
                                      </p:tavLst>
                                    </p:anim>
                                    <p:anim calcmode="lin" valueType="num">
                                      <p:cBhvr>
                                        <p:cTn id="9" dur="25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50"/>
                            </p:stCondLst>
                            <p:childTnLst>
                              <p:par>
                                <p:cTn id="11" presetID="6" presetClass="emph" presetSubtype="0" fill="hold" nodeType="afterEffect">
                                  <p:stCondLst>
                                    <p:cond delay="0"/>
                                  </p:stCondLst>
                                  <p:childTnLst>
                                    <p:animScale>
                                      <p:cBhvr>
                                        <p:cTn id="12" dur="250" fill="hold"/>
                                        <p:tgtEl>
                                          <p:spTgt spid="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50" fill="hold"/>
                                        <p:tgtEl>
                                          <p:spTgt spid="3"/>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5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428" y="308572"/>
            <a:ext cx="11441972" cy="577915"/>
          </a:xfrm>
          <a:prstGeom prst="rect">
            <a:avLst/>
          </a:prstGeom>
          <a:solidFill>
            <a:srgbClr val="7030A0"/>
          </a:solidFill>
        </p:spPr>
        <p:txBody>
          <a:bodyPr wrap="square">
            <a:spAutoFit/>
          </a:bodyPr>
          <a:lstStyle/>
          <a:p>
            <a:pPr algn="ctr">
              <a:lnSpc>
                <a:spcPct val="107000"/>
              </a:lnSpc>
              <a:spcAft>
                <a:spcPts val="600"/>
              </a:spcAft>
            </a:pPr>
            <a:r>
              <a:rPr lang="en-US" sz="3200" dirty="0">
                <a:solidFill>
                  <a:schemeClr val="bg1"/>
                </a:solidFill>
                <a:latin typeface="Bernard MT Condensed" panose="02050806060905020404" pitchFamily="18" charset="0"/>
                <a:ea typeface="Times New Roman" panose="02020603050405020304" pitchFamily="18" charset="0"/>
                <a:cs typeface="Helvetica" panose="020B0604020202020204" pitchFamily="34" charset="0"/>
              </a:rPr>
              <a:t>Basic Table Setting</a:t>
            </a:r>
            <a:endParaRPr lang="en-US" sz="3200" dirty="0">
              <a:solidFill>
                <a:schemeClr val="bg1"/>
              </a:solidFill>
              <a:effectLst/>
              <a:latin typeface="Bernard MT Condensed" panose="02050806060905020404" pitchFamily="18" charset="0"/>
              <a:ea typeface="Calibri" panose="020F0502020204030204" pitchFamily="34" charset="0"/>
              <a:cs typeface="Times New Roman" panose="02020603050405020304" pitchFamily="18" charset="0"/>
            </a:endParaRPr>
          </a:p>
        </p:txBody>
      </p:sp>
      <p:pic>
        <p:nvPicPr>
          <p:cNvPr id="4" name="Picture 3" descr="Basic place setti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056119" y="3368040"/>
            <a:ext cx="4131469" cy="2971800"/>
          </a:xfrm>
          <a:prstGeom prst="rect">
            <a:avLst/>
          </a:prstGeom>
          <a:noFill/>
          <a:ln>
            <a:noFill/>
          </a:ln>
        </p:spPr>
      </p:pic>
      <p:sp>
        <p:nvSpPr>
          <p:cNvPr id="6" name="TextBox 5"/>
          <p:cNvSpPr txBox="1"/>
          <p:nvPr/>
        </p:nvSpPr>
        <p:spPr>
          <a:xfrm>
            <a:off x="419100" y="1361255"/>
            <a:ext cx="11109960" cy="2554545"/>
          </a:xfrm>
          <a:prstGeom prst="rect">
            <a:avLst/>
          </a:prstGeom>
          <a:noFill/>
        </p:spPr>
        <p:txBody>
          <a:bodyPr wrap="square" rtlCol="0">
            <a:spAutoFit/>
          </a:bodyPr>
          <a:lstStyle/>
          <a:p>
            <a:pPr marL="342900" lvl="0" indent="-342900">
              <a:buFont typeface="+mj-lt"/>
              <a:buAutoNum type="arabicPeriod"/>
            </a:pPr>
            <a:r>
              <a:rPr lang="en-US" sz="2000" dirty="0">
                <a:latin typeface="Arial Narrow" panose="020B0606020202030204" pitchFamily="34" charset="0"/>
              </a:rPr>
              <a:t>Picture the word “FORKS.” The order, left to right, is F for Fork, O for the Plate (the shape!), K for Knives and S for Spoons. (Okay, you have to forget the R, but you get the idea!)</a:t>
            </a:r>
          </a:p>
          <a:p>
            <a:pPr marL="342900" lvl="0" indent="-342900">
              <a:buFont typeface="+mj-lt"/>
              <a:buAutoNum type="arabicPeriod"/>
            </a:pPr>
            <a:r>
              <a:rPr lang="en-US" sz="2000" dirty="0">
                <a:latin typeface="Arial Narrow" panose="020B0606020202030204" pitchFamily="34" charset="0"/>
              </a:rPr>
              <a:t>Holding your hands in front of you, touch the tips of your thumbs to the tips of your forefingers to make a lowercase ‘b’ with your left hand and a lowercase ‘d’ with your right hand. This reminds you that “bread and butter” go to the left of the place setting and “drinks” go on the right. Some other things to know:</a:t>
            </a:r>
          </a:p>
          <a:p>
            <a:pPr marL="342900" lvl="0" indent="-342900">
              <a:buFont typeface="+mj-lt"/>
              <a:buAutoNum type="arabicPeriod"/>
            </a:pPr>
            <a:r>
              <a:rPr lang="en-US" sz="2000" dirty="0">
                <a:latin typeface="Arial Narrow" panose="020B0606020202030204" pitchFamily="34" charset="0"/>
              </a:rPr>
              <a:t>Knife blades always face the plate</a:t>
            </a:r>
          </a:p>
          <a:p>
            <a:pPr marL="342900" lvl="0" indent="-342900">
              <a:buFont typeface="+mj-lt"/>
              <a:buAutoNum type="arabicPeriod"/>
            </a:pPr>
            <a:r>
              <a:rPr lang="en-US" sz="2000" dirty="0">
                <a:latin typeface="Arial Narrow" panose="020B0606020202030204" pitchFamily="34" charset="0"/>
              </a:rPr>
              <a:t>The napkin goes to the left of the fork or on the plate</a:t>
            </a:r>
          </a:p>
          <a:p>
            <a:pPr marL="342900" lvl="0" indent="-342900">
              <a:buFont typeface="+mj-lt"/>
              <a:buAutoNum type="arabicPeriod"/>
            </a:pPr>
            <a:r>
              <a:rPr lang="en-US" sz="2000" dirty="0">
                <a:latin typeface="Arial Narrow" panose="020B0606020202030204" pitchFamily="34" charset="0"/>
              </a:rPr>
              <a:t>The bread and butter knife are optional.</a:t>
            </a:r>
          </a:p>
        </p:txBody>
      </p:sp>
      <p:sp>
        <p:nvSpPr>
          <p:cNvPr id="7" name="TextBox 6"/>
          <p:cNvSpPr txBox="1"/>
          <p:nvPr/>
        </p:nvSpPr>
        <p:spPr>
          <a:xfrm>
            <a:off x="716280" y="4246959"/>
            <a:ext cx="5379720" cy="2092881"/>
          </a:xfrm>
          <a:prstGeom prst="rect">
            <a:avLst/>
          </a:prstGeom>
          <a:noFill/>
        </p:spPr>
        <p:txBody>
          <a:bodyPr wrap="square" rtlCol="0">
            <a:spAutoFit/>
          </a:bodyPr>
          <a:lstStyle/>
          <a:p>
            <a:r>
              <a:rPr lang="en-US" sz="3200" dirty="0">
                <a:latin typeface="Bernard MT Condensed" panose="02050806060905020404" pitchFamily="18" charset="0"/>
              </a:rPr>
              <a:t>Some other things to know:</a:t>
            </a:r>
          </a:p>
          <a:p>
            <a:pPr marL="285750" lvl="0" indent="-285750">
              <a:buFont typeface="Arial" panose="020B0604020202020204" pitchFamily="34" charset="0"/>
              <a:buChar char="•"/>
            </a:pPr>
            <a:r>
              <a:rPr lang="en-US" sz="2000" dirty="0">
                <a:latin typeface="Arial Narrow" panose="020B0606020202030204" pitchFamily="34" charset="0"/>
              </a:rPr>
              <a:t>Knife blades always face the plate.</a:t>
            </a:r>
          </a:p>
          <a:p>
            <a:pPr marL="285750" indent="-285750">
              <a:buFont typeface="Arial" panose="020B0604020202020204" pitchFamily="34" charset="0"/>
              <a:buChar char="•"/>
            </a:pPr>
            <a:r>
              <a:rPr lang="en-US" sz="2000" dirty="0">
                <a:latin typeface="Arial Narrow" panose="020B0606020202030204" pitchFamily="34" charset="0"/>
              </a:rPr>
              <a:t>The napkin goes to the left of the fork, or on the plate.</a:t>
            </a:r>
          </a:p>
          <a:p>
            <a:pPr marL="285750" indent="-285750">
              <a:buFont typeface="Arial" panose="020B0604020202020204" pitchFamily="34" charset="0"/>
              <a:buChar char="•"/>
            </a:pPr>
            <a:r>
              <a:rPr lang="en-US" sz="2000" dirty="0">
                <a:latin typeface="Arial Narrow" panose="020B0606020202030204" pitchFamily="34" charset="0"/>
              </a:rPr>
              <a:t>The bread and butter knife are optional.</a:t>
            </a:r>
          </a:p>
          <a:p>
            <a:pPr marL="285750" lvl="0" indent="-285750">
              <a:buFont typeface="Arial" panose="020B0604020202020204" pitchFamily="34" charset="0"/>
              <a:buChar char="•"/>
            </a:pPr>
            <a:endParaRPr lang="en-US" dirty="0">
              <a:latin typeface="Arial Narrow" panose="020B0606020202030204" pitchFamily="34" charset="0"/>
            </a:endParaRPr>
          </a:p>
        </p:txBody>
      </p:sp>
      <p:sp>
        <p:nvSpPr>
          <p:cNvPr id="8" name="Rectangle 7"/>
          <p:cNvSpPr/>
          <p:nvPr/>
        </p:nvSpPr>
        <p:spPr>
          <a:xfrm>
            <a:off x="140428" y="929523"/>
            <a:ext cx="11624852" cy="365678"/>
          </a:xfrm>
          <a:prstGeom prst="rect">
            <a:avLst/>
          </a:prstGeom>
        </p:spPr>
        <p:txBody>
          <a:bodyPr wrap="square">
            <a:spAutoFit/>
          </a:bodyPr>
          <a:lstStyle/>
          <a:p>
            <a:pPr algn="ctr">
              <a:lnSpc>
                <a:spcPct val="107000"/>
              </a:lnSpc>
              <a:spcAft>
                <a:spcPts val="1440"/>
              </a:spcAft>
            </a:pPr>
            <a:r>
              <a:rPr lang="en-US" b="1" dirty="0">
                <a:latin typeface="Arial Narrow" panose="020B0606020202030204" pitchFamily="34" charset="0"/>
                <a:ea typeface="Times New Roman" panose="02020603050405020304" pitchFamily="18" charset="0"/>
                <a:cs typeface="Times New Roman" panose="02020603050405020304" pitchFamily="18" charset="0"/>
              </a:rPr>
              <a:t>For a basic table setting, here are two great tips to help you–or your kids–remember the order of plates and utensils:</a:t>
            </a:r>
            <a:endParaRPr lang="en-US" b="1"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636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428" y="181030"/>
            <a:ext cx="11838212" cy="619272"/>
          </a:xfrm>
          <a:prstGeom prst="rect">
            <a:avLst/>
          </a:prstGeom>
          <a:solidFill>
            <a:srgbClr val="7030A0"/>
          </a:solidFill>
        </p:spPr>
        <p:txBody>
          <a:bodyPr wrap="square">
            <a:spAutoFit/>
          </a:bodyPr>
          <a:lstStyle/>
          <a:p>
            <a:pPr algn="ctr">
              <a:lnSpc>
                <a:spcPct val="107000"/>
              </a:lnSpc>
              <a:spcAft>
                <a:spcPts val="600"/>
              </a:spcAft>
            </a:pPr>
            <a:r>
              <a:rPr lang="en-US" sz="3200" dirty="0">
                <a:solidFill>
                  <a:schemeClr val="bg1"/>
                </a:solidFill>
                <a:latin typeface="Bernard MT Condensed" panose="02050806060905020404" pitchFamily="18" charset="0"/>
                <a:ea typeface="Times New Roman" panose="02020603050405020304" pitchFamily="18" charset="0"/>
                <a:cs typeface="Helvetica" panose="020B0604020202020204" pitchFamily="34" charset="0"/>
              </a:rPr>
              <a:t>Informal Place Setting</a:t>
            </a:r>
            <a:endParaRPr lang="en-US" sz="3200" dirty="0">
              <a:solidFill>
                <a:schemeClr val="bg1"/>
              </a:solidFill>
              <a:effectLst/>
              <a:latin typeface="Bernard MT Condensed" panose="020508060609050204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0428" y="987008"/>
            <a:ext cx="11838212" cy="396006"/>
          </a:xfrm>
          <a:prstGeom prst="rect">
            <a:avLst/>
          </a:prstGeom>
        </p:spPr>
        <p:txBody>
          <a:bodyPr wrap="square">
            <a:spAutoFit/>
          </a:bodyPr>
          <a:lstStyle/>
          <a:p>
            <a:pPr>
              <a:lnSpc>
                <a:spcPct val="107000"/>
              </a:lnSpc>
              <a:spcAft>
                <a:spcPts val="1440"/>
              </a:spcAft>
            </a:pPr>
            <a:r>
              <a:rPr lang="en-US" sz="2000" b="1" dirty="0">
                <a:latin typeface="Arial Narrow" panose="020B0606020202030204" pitchFamily="34" charset="0"/>
                <a:ea typeface="Times New Roman" panose="02020603050405020304" pitchFamily="18" charset="0"/>
                <a:cs typeface="Times New Roman" panose="02020603050405020304" pitchFamily="18" charset="0"/>
              </a:rPr>
              <a:t>When an informal three-course dinner is served, the typical place setting includes these utensils and dishes:</a:t>
            </a:r>
            <a:endParaRPr lang="en-US" sz="20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20734" y="1569720"/>
            <a:ext cx="10881360" cy="2246769"/>
          </a:xfrm>
          <a:prstGeom prst="rect">
            <a:avLst/>
          </a:prstGeom>
          <a:noFill/>
        </p:spPr>
        <p:txBody>
          <a:bodyPr wrap="square" rtlCol="0">
            <a:spAutoFit/>
          </a:bodyPr>
          <a:lstStyle/>
          <a:p>
            <a:r>
              <a:rPr lang="en-US" sz="2800" b="1" dirty="0">
                <a:latin typeface="Arial Narrow" panose="020B0606020202030204" pitchFamily="34" charset="0"/>
              </a:rPr>
              <a:t>Our illustration shows how a table would be set for the following menu:</a:t>
            </a:r>
          </a:p>
          <a:p>
            <a:pPr marL="285750" lvl="0" indent="-285750">
              <a:buFont typeface="Arial" panose="020B0604020202020204" pitchFamily="34" charset="0"/>
              <a:buChar char="•"/>
            </a:pPr>
            <a:r>
              <a:rPr lang="en-US" sz="2800" dirty="0">
                <a:latin typeface="Arial Narrow" panose="020B0606020202030204" pitchFamily="34" charset="0"/>
              </a:rPr>
              <a:t>Salad or first course</a:t>
            </a:r>
          </a:p>
          <a:p>
            <a:pPr marL="285750" lvl="0" indent="-285750">
              <a:buFont typeface="Arial" panose="020B0604020202020204" pitchFamily="34" charset="0"/>
              <a:buChar char="•"/>
            </a:pPr>
            <a:r>
              <a:rPr lang="en-US" sz="2800" dirty="0">
                <a:latin typeface="Arial Narrow" panose="020B0606020202030204" pitchFamily="34" charset="0"/>
              </a:rPr>
              <a:t>Entree</a:t>
            </a:r>
          </a:p>
          <a:p>
            <a:pPr marL="285750" lvl="0" indent="-285750">
              <a:buFont typeface="Arial" panose="020B0604020202020204" pitchFamily="34" charset="0"/>
              <a:buChar char="•"/>
            </a:pPr>
            <a:r>
              <a:rPr lang="en-US" sz="2800" dirty="0">
                <a:latin typeface="Arial Narrow" panose="020B0606020202030204" pitchFamily="34" charset="0"/>
              </a:rPr>
              <a:t>Dessert</a:t>
            </a:r>
          </a:p>
          <a:p>
            <a:pPr marL="285750" lvl="0" indent="-285750">
              <a:buFont typeface="Arial" panose="020B0604020202020204" pitchFamily="34" charset="0"/>
              <a:buChar char="•"/>
            </a:pPr>
            <a:r>
              <a:rPr lang="en-US" sz="2800" dirty="0">
                <a:latin typeface="Arial Narrow" panose="020B0606020202030204" pitchFamily="34" charset="0"/>
              </a:rPr>
              <a:t>Soup course</a:t>
            </a:r>
          </a:p>
        </p:txBody>
      </p:sp>
      <p:pic>
        <p:nvPicPr>
          <p:cNvPr id="5" name="Picture 4" descr="informal_place_setti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769994" y="2693104"/>
            <a:ext cx="6730366" cy="3432810"/>
          </a:xfrm>
          <a:prstGeom prst="rect">
            <a:avLst/>
          </a:prstGeom>
          <a:noFill/>
          <a:ln>
            <a:noFill/>
          </a:ln>
        </p:spPr>
      </p:pic>
    </p:spTree>
    <p:extLst>
      <p:ext uri="{BB962C8B-B14F-4D97-AF65-F5344CB8AC3E}">
        <p14:creationId xmlns:p14="http://schemas.microsoft.com/office/powerpoint/2010/main" val="52842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68" y="137160"/>
            <a:ext cx="11838212" cy="577915"/>
          </a:xfrm>
          <a:prstGeom prst="rect">
            <a:avLst/>
          </a:prstGeom>
          <a:solidFill>
            <a:srgbClr val="7030A0"/>
          </a:solidFill>
        </p:spPr>
        <p:txBody>
          <a:bodyPr wrap="square">
            <a:spAutoFit/>
          </a:bodyPr>
          <a:lstStyle/>
          <a:p>
            <a:pPr algn="ctr">
              <a:lnSpc>
                <a:spcPct val="107000"/>
              </a:lnSpc>
              <a:spcAft>
                <a:spcPts val="600"/>
              </a:spcAft>
            </a:pPr>
            <a:r>
              <a:rPr lang="en-US" sz="3200" dirty="0">
                <a:solidFill>
                  <a:schemeClr val="bg1"/>
                </a:solidFill>
                <a:latin typeface="Bernard MT Condensed" panose="02050806060905020404" pitchFamily="18" charset="0"/>
                <a:ea typeface="Times New Roman" panose="02020603050405020304" pitchFamily="18" charset="0"/>
                <a:cs typeface="Helvetica" panose="020B0604020202020204" pitchFamily="34" charset="0"/>
              </a:rPr>
              <a:t>Informal Place Setting (Continued)</a:t>
            </a:r>
            <a:endParaRPr lang="en-US" sz="3200" dirty="0">
              <a:solidFill>
                <a:schemeClr val="bg1"/>
              </a:solidFill>
              <a:effectLst/>
              <a:latin typeface="Bernard MT Condensed" panose="020508060609050204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75954" y="886487"/>
            <a:ext cx="11140440" cy="6211124"/>
          </a:xfrm>
          <a:prstGeom prst="rect">
            <a:avLst/>
          </a:prstGeom>
        </p:spPr>
        <p:txBody>
          <a:bodyPr wrap="square">
            <a:spAutoFit/>
          </a:bodyPr>
          <a:lstStyle/>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(a) Dinner Plate</a:t>
            </a:r>
            <a:r>
              <a:rPr lang="en-US" sz="2800" b="1" dirty="0">
                <a:latin typeface="Arial Narrow" panose="020B0606020202030204" pitchFamily="34" charset="0"/>
                <a:ea typeface="Times New Roman" panose="02020603050405020304" pitchFamily="18" charset="0"/>
                <a:cs typeface="Times New Roman" panose="02020603050405020304" pitchFamily="18" charset="0"/>
              </a:rPr>
              <a:t>:</a:t>
            </a:r>
            <a:r>
              <a:rPr lang="en-US" sz="2800" dirty="0">
                <a:latin typeface="Arial Narrow" panose="020B0606020202030204" pitchFamily="34" charset="0"/>
                <a:ea typeface="Times New Roman" panose="02020603050405020304" pitchFamily="18" charset="0"/>
                <a:cs typeface="Times New Roman" panose="02020603050405020304" pitchFamily="18" charset="0"/>
              </a:rPr>
              <a:t> This is the “hub of the wheel” and is usually the first thing to be set on the table. In our illustration, the dinner plate would be placed where the napkin is, with the napkin on top of the plate.</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en-US" sz="2800" b="1" i="1" dirty="0">
                <a:latin typeface="Arial Narrow" panose="020B0606020202030204" pitchFamily="34" charset="0"/>
                <a:ea typeface="Times New Roman" panose="02020603050405020304" pitchFamily="18" charset="0"/>
                <a:cs typeface="Times New Roman" panose="02020603050405020304" pitchFamily="18" charset="0"/>
              </a:rPr>
              <a:t>(b) Two Forks: </a:t>
            </a:r>
            <a:r>
              <a:rPr lang="en-US" sz="2800" dirty="0">
                <a:latin typeface="Arial Narrow" panose="020B0606020202030204" pitchFamily="34" charset="0"/>
                <a:ea typeface="Times New Roman" panose="02020603050405020304" pitchFamily="18" charset="0"/>
                <a:cs typeface="Times New Roman" panose="02020603050405020304" pitchFamily="18" charset="0"/>
              </a:rPr>
              <a:t>The forks are placed to the left of the plate. The dinner fork, the larger of the two forks, is used for the main course; the smaller fork is used for a salad or an appetizer. The forks are arranged according to when you need to use them, following an “outside-in” order. If the small fork is needed for an appetizer or a salad served before the main course, then it is placed on the left (outside) of the dinner fork; if the salad is served after the main course, then the small fork is placed to the right (inside) of the dinner fork, next to the plate.</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144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44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44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5007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2080</TotalTime>
  <Words>2403</Words>
  <Application>Microsoft Office PowerPoint</Application>
  <PresentationFormat>Widescreen</PresentationFormat>
  <Paragraphs>119</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Narrow</vt:lpstr>
      <vt:lpstr>Bernard MT Condensed</vt:lpstr>
      <vt:lpstr>Calibri</vt:lpstr>
      <vt:lpstr>Calibri Light</vt:lpstr>
      <vt:lpstr>Helvetica</vt:lpstr>
      <vt:lpstr>Times New Roman</vt:lpstr>
      <vt:lpstr>Wingdings</vt:lpstr>
      <vt:lpstr>Office Theme</vt:lpstr>
      <vt:lpstr>Food Show Table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K-State Research and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Tables Favorite Foods Table</dc:title>
  <dc:creator>Sherri Keith</dc:creator>
  <cp:lastModifiedBy>Sherri Keith</cp:lastModifiedBy>
  <cp:revision>50</cp:revision>
  <cp:lastPrinted>2022-03-09T21:36:32Z</cp:lastPrinted>
  <dcterms:created xsi:type="dcterms:W3CDTF">2021-01-19T23:06:37Z</dcterms:created>
  <dcterms:modified xsi:type="dcterms:W3CDTF">2023-01-17T17:05:47Z</dcterms:modified>
</cp:coreProperties>
</file>